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5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 bookmarkIdSeed="2">
  <p:sldMasterIdLst>
    <p:sldMasterId id="2147483648" r:id="rId1"/>
  </p:sldMasterIdLst>
  <p:notesMasterIdLst>
    <p:notesMasterId r:id="rId23"/>
  </p:notesMasterIdLst>
  <p:sldIdLst>
    <p:sldId id="408" r:id="rId2"/>
    <p:sldId id="620" r:id="rId3"/>
    <p:sldId id="552" r:id="rId4"/>
    <p:sldId id="630" r:id="rId5"/>
    <p:sldId id="634" r:id="rId6"/>
    <p:sldId id="646" r:id="rId7"/>
    <p:sldId id="647" r:id="rId8"/>
    <p:sldId id="621" r:id="rId9"/>
    <p:sldId id="643" r:id="rId10"/>
    <p:sldId id="629" r:id="rId11"/>
    <p:sldId id="645" r:id="rId12"/>
    <p:sldId id="595" r:id="rId13"/>
    <p:sldId id="622" r:id="rId14"/>
    <p:sldId id="640" r:id="rId15"/>
    <p:sldId id="635" r:id="rId16"/>
    <p:sldId id="636" r:id="rId17"/>
    <p:sldId id="637" r:id="rId18"/>
    <p:sldId id="599" r:id="rId19"/>
    <p:sldId id="600" r:id="rId20"/>
    <p:sldId id="577" r:id="rId21"/>
    <p:sldId id="648" r:id="rId2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ophe Rosty" initials="CR" lastIdx="16" clrIdx="0">
    <p:extLst/>
  </p:cmAuthor>
  <p:cmAuthor id="2" name="Daniel Buchanan" initials="DB" lastIdx="6" clrIdx="1">
    <p:extLst/>
  </p:cmAuthor>
  <p:cmAuthor id="3" name="Khalid Mahmood" initials="KM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A8FDA1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26" autoAdjust="0"/>
    <p:restoredTop sz="88049" autoAdjust="0"/>
  </p:normalViewPr>
  <p:slideViewPr>
    <p:cSldViewPr>
      <p:cViewPr>
        <p:scale>
          <a:sx n="110" d="100"/>
          <a:sy n="110" d="100"/>
        </p:scale>
        <p:origin x="53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5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commentAuthors" Target="commentAuthors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7-08-21T11:58:05.640" idx="2">
    <p:pos x="10" y="10"/>
    <p:text>Can we add family details to these plots? Applied to all below.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7-08-21T11:58:05.640" idx="2">
    <p:pos x="10" y="10"/>
    <p:text>Can we add family details to these plots? Applied to all below.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7-08-21T11:58:05.640" idx="2">
    <p:pos x="10" y="10"/>
    <p:text>Can we add family details to these plots? Applied to all below.</p:text>
    <p:extLst>
      <p:ext uri="{C676402C-5697-4E1C-873F-D02D1690AC5C}">
        <p15:threadingInfo xmlns:p15="http://schemas.microsoft.com/office/powerpoint/2012/main" timeZoneBias="-6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7-08-21T11:58:05.640" idx="2">
    <p:pos x="10" y="10"/>
    <p:text>Can we add family details to these plots? Applied to all below.</p:text>
    <p:extLst>
      <p:ext uri="{C676402C-5697-4E1C-873F-D02D1690AC5C}">
        <p15:threadingInfo xmlns:p15="http://schemas.microsoft.com/office/powerpoint/2012/main" timeZoneBias="-600"/>
      </p:ext>
    </p:extLst>
  </p:cm>
</p:cmLst>
</file>

<file path=ppt/media/image1.png>
</file>

<file path=ppt/media/image10.png>
</file>

<file path=ppt/media/image14.png>
</file>

<file path=ppt/media/image2.pn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ＭＳ Ｐゴシック" pitchFamily="-107" charset="-128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fld id="{AD89B261-CED5-EB42-835A-F26B273B0E71}" type="datetimeFigureOut">
              <a:rPr lang="en-AU"/>
              <a:pPr/>
              <a:t>31/8/17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AU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ＭＳ Ｐゴシック" pitchFamily="-107" charset="-128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fld id="{102DF18C-6A63-B24E-AF5F-A519C8524551}" type="slidenum">
              <a:rPr lang="en-AU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80183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20CB6724-459F-354E-9568-B35463C2E93F}" type="slidenum">
              <a:rPr lang="en-US"/>
              <a:pPr/>
              <a:t>1</a:t>
            </a:fld>
            <a:endParaRPr 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719730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results for Aim 2.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94148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Didn’t see a significant enrichment of FAN1 variants compared to </a:t>
            </a:r>
            <a:r>
              <a:rPr lang="en-US" dirty="0" err="1" smtClean="0"/>
              <a:t>ExAC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36610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3 CRC individuals in Amsterdam 1 triad, they were all carriers. Found an additional carrier</a:t>
            </a:r>
            <a:r>
              <a:rPr lang="en-US" baseline="0" dirty="0" smtClean="0"/>
              <a:t> with Bone Marrow cancer.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12045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</a:t>
            </a:r>
            <a:r>
              <a:rPr lang="en-US" baseline="0" dirty="0" smtClean="0"/>
              <a:t> are heterozygous variants, risk likely to be moderate compared to homozygous carriers.</a:t>
            </a:r>
          </a:p>
          <a:p>
            <a:r>
              <a:rPr lang="en-US" baseline="0" dirty="0" smtClean="0"/>
              <a:t>Did not see any of the most commonly reported Q90* in </a:t>
            </a:r>
            <a:r>
              <a:rPr lang="en-US" baseline="0" dirty="0" err="1" smtClean="0"/>
              <a:t>biallelics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73956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that current focus</a:t>
            </a:r>
            <a:r>
              <a:rPr lang="en-US" baseline="0" dirty="0" smtClean="0"/>
              <a:t> in on the Exonuclease domain (indicated in green). We found only one variant in this domain.</a:t>
            </a:r>
          </a:p>
          <a:p>
            <a:r>
              <a:rPr lang="en-US" baseline="0" dirty="0" smtClean="0"/>
              <a:t>Did see significant enrichment of likely pathogenic missense variants in FCCTX compared to </a:t>
            </a:r>
            <a:r>
              <a:rPr lang="en-US" baseline="0" dirty="0" err="1" smtClean="0"/>
              <a:t>ExAC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18073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</a:t>
            </a:r>
            <a:r>
              <a:rPr lang="en-US" baseline="0" dirty="0" smtClean="0"/>
              <a:t> we see more variants in the exonuclease domain of POLD1 (compared to what we saw for POLE) in our cohort.</a:t>
            </a:r>
          </a:p>
          <a:p>
            <a:r>
              <a:rPr lang="en-US" baseline="0" dirty="0" smtClean="0"/>
              <a:t>We appear to have significant enrichment in the early onset CRC group.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66517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ongoing 3000 CRCs will be sequenced with the same Hi-</a:t>
            </a:r>
            <a:r>
              <a:rPr lang="en-US" baseline="0" dirty="0" err="1" smtClean="0"/>
              <a:t>Plex</a:t>
            </a:r>
            <a:r>
              <a:rPr lang="en-US" baseline="0" dirty="0" smtClean="0"/>
              <a:t> panel.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54779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F94ABBE-8B3C-4725-BA00-D9B73AA3C8FE}" type="slidenum">
              <a:rPr lang="en-AU"/>
              <a:pPr/>
              <a:t>19</a:t>
            </a:fld>
            <a:endParaRPr lang="en-AU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155209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Genes at bottom identified in the last few years.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4FF093-B08A-BB41-B8A8-F867A9330BB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30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7694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Modified type x:</a:t>
            </a:r>
            <a:r>
              <a:rPr lang="en-AU" baseline="0" dirty="0" smtClean="0"/>
              <a:t> one person under 55 instead of 50.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A1CCEE-67A4-BE45-AC5B-A6C914E56E2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364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XXX WES + WGS number of individuals</a:t>
            </a:r>
            <a:r>
              <a:rPr lang="en-AU" baseline="0" dirty="0" smtClean="0"/>
              <a:t> (36 + 196) does not add up to stated individuals = 216.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A1CCEE-67A4-BE45-AC5B-A6C914E56E2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48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Improved</a:t>
            </a:r>
            <a:r>
              <a:rPr lang="en-US" baseline="0" dirty="0" smtClean="0"/>
              <a:t> res.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0207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Next slide should be known pathogenic variants table from CRC genes</a:t>
            </a:r>
          </a:p>
          <a:p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KM – amended</a:t>
            </a:r>
            <a:r>
              <a:rPr lang="en-US" baseline="0" dirty="0" smtClean="0"/>
              <a:t> some text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4042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Filtering</a:t>
            </a:r>
            <a:r>
              <a:rPr lang="en-US" baseline="0" dirty="0" smtClean="0"/>
              <a:t> for NTHL1 was more lenient to allow us to keep recessive (</a:t>
            </a:r>
            <a:r>
              <a:rPr lang="en-US" baseline="0" dirty="0" err="1" smtClean="0"/>
              <a:t>biallelic</a:t>
            </a:r>
            <a:r>
              <a:rPr lang="en-US" baseline="0" dirty="0" smtClean="0"/>
              <a:t> variants) </a:t>
            </a:r>
            <a:r>
              <a:rPr lang="mr-IN" baseline="0" dirty="0" smtClean="0"/>
              <a:t>–</a:t>
            </a:r>
            <a:r>
              <a:rPr lang="en-US" baseline="0" dirty="0" smtClean="0"/>
              <a:t> though we did not find any anyway.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309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Known CRC genes. Most commonly appear on gene panels for CRC and polyposis testing.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Variants with (N) next to them are classified benign in </a:t>
            </a:r>
            <a:r>
              <a:rPr lang="en-US" baseline="0" dirty="0" err="1" smtClean="0"/>
              <a:t>InSIGHT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31346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RPS20 suggested by Broderick et al as new susceptibility gene, but not found in our study.</a:t>
            </a:r>
          </a:p>
          <a:p>
            <a:r>
              <a:rPr lang="en-US" baseline="0" dirty="0" smtClean="0"/>
              <a:t>Other cancer related genes that showed likely pathogenic variants in our cohort.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2DF18C-6A63-B24E-AF5F-A519C8524551}" type="slidenum">
              <a:rPr lang="en-AU" smtClean="0"/>
              <a:pPr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3552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/>
          <p:cNvSpPr>
            <a:spLocks noChangeShapeType="1"/>
          </p:cNvSpPr>
          <p:nvPr userDrawn="1"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latin typeface="Arial" pitchFamily="-107" charset="0"/>
            </a:endParaRPr>
          </a:p>
        </p:txBody>
      </p:sp>
      <p:sp>
        <p:nvSpPr>
          <p:cNvPr id="5" name="Line 5"/>
          <p:cNvSpPr>
            <a:spLocks noChangeShapeType="1"/>
          </p:cNvSpPr>
          <p:nvPr userDrawn="1"/>
        </p:nvSpPr>
        <p:spPr bwMode="auto">
          <a:xfrm>
            <a:off x="2743200" y="107950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latin typeface="Arial" pitchFamily="-107" charset="0"/>
            </a:endParaRPr>
          </a:p>
        </p:txBody>
      </p:sp>
      <p:pic>
        <p:nvPicPr>
          <p:cNvPr id="6" name="Picture 9" descr="5011_PPT_BG_EndPag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3144838" y="1785938"/>
            <a:ext cx="1587" cy="1312862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latin typeface="Arial" pitchFamily="-107" charset="0"/>
            </a:endParaRPr>
          </a:p>
        </p:txBody>
      </p:sp>
      <p:pic>
        <p:nvPicPr>
          <p:cNvPr id="8" name="Picture 13" descr="UOM-Rev3D_S_sm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1546225" y="1752600"/>
            <a:ext cx="1347788" cy="136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32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3352800" y="1905000"/>
            <a:ext cx="5486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233" name="Rectangle 1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886200"/>
            <a:ext cx="6400800" cy="609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3700" y="76200"/>
            <a:ext cx="2019300" cy="6019800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200"/>
            <a:ext cx="5905500" cy="6019800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19200"/>
            <a:ext cx="38100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3810000" cy="4876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Line 8"/>
          <p:cNvSpPr>
            <a:spLocks noChangeShapeType="1"/>
          </p:cNvSpPr>
          <p:nvPr userDrawn="1"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latin typeface="Arial" pitchFamily="-107" charset="0"/>
            </a:endParaRPr>
          </a:p>
        </p:txBody>
      </p:sp>
      <p:pic>
        <p:nvPicPr>
          <p:cNvPr id="1027" name="Picture 9" descr="UOM-Rev3D_S_sm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533400" y="119063"/>
            <a:ext cx="860425" cy="87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4" name="Rectangle 10"/>
          <p:cNvSpPr>
            <a:spLocks noChangeArrowheads="1"/>
          </p:cNvSpPr>
          <p:nvPr userDrawn="1"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003368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AU"/>
          </a:p>
        </p:txBody>
      </p:sp>
      <p:sp>
        <p:nvSpPr>
          <p:cNvPr id="1035" name="Line 11"/>
          <p:cNvSpPr>
            <a:spLocks noChangeShapeType="1"/>
          </p:cNvSpPr>
          <p:nvPr userDrawn="1"/>
        </p:nvSpPr>
        <p:spPr bwMode="auto">
          <a:xfrm>
            <a:off x="2743200" y="107950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latin typeface="Arial" pitchFamily="-107" charset="0"/>
            </a:endParaRPr>
          </a:p>
        </p:txBody>
      </p:sp>
      <p:pic>
        <p:nvPicPr>
          <p:cNvPr id="1030" name="Picture 13" descr="UOM-Rev3D_H_sm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152400" y="107950"/>
            <a:ext cx="2362200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8" name="Line 14"/>
          <p:cNvSpPr>
            <a:spLocks noChangeShapeType="1"/>
          </p:cNvSpPr>
          <p:nvPr userDrawn="1"/>
        </p:nvSpPr>
        <p:spPr bwMode="auto">
          <a:xfrm>
            <a:off x="0" y="6400800"/>
            <a:ext cx="9144000" cy="0"/>
          </a:xfrm>
          <a:prstGeom prst="line">
            <a:avLst/>
          </a:prstGeom>
          <a:noFill/>
          <a:ln w="9525">
            <a:solidFill>
              <a:srgbClr val="003368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latin typeface="Arial" pitchFamily="-107" charset="0"/>
            </a:endParaRPr>
          </a:p>
        </p:txBody>
      </p:sp>
      <p:sp>
        <p:nvSpPr>
          <p:cNvPr id="1040" name="Rectangle 16"/>
          <p:cNvSpPr>
            <a:spLocks noChangeArrowheads="1"/>
          </p:cNvSpPr>
          <p:nvPr userDrawn="1"/>
        </p:nvSpPr>
        <p:spPr bwMode="auto">
          <a:xfrm>
            <a:off x="0" y="838200"/>
            <a:ext cx="9144000" cy="76200"/>
          </a:xfrm>
          <a:prstGeom prst="rect">
            <a:avLst/>
          </a:prstGeom>
          <a:solidFill>
            <a:srgbClr val="759FB8"/>
          </a:solidFill>
          <a:ln w="9525">
            <a:noFill/>
            <a:miter lim="800000"/>
            <a:headEnd/>
            <a:tailEnd/>
          </a:ln>
          <a:effectLst>
            <a:outerShdw algn="ctr" rotWithShape="0">
              <a:srgbClr val="808080">
                <a:alpha val="45000"/>
              </a:srgbClr>
            </a:outerShdw>
          </a:effectLst>
        </p:spPr>
        <p:txBody>
          <a:bodyPr wrap="none" anchor="ctr"/>
          <a:lstStyle/>
          <a:p>
            <a:pPr algn="ctr">
              <a:defRPr/>
            </a:pPr>
            <a:endParaRPr lang="en-AU"/>
          </a:p>
        </p:txBody>
      </p:sp>
      <p:sp>
        <p:nvSpPr>
          <p:cNvPr id="1033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2971800" y="76200"/>
            <a:ext cx="57912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" name="Rectangle 19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219200"/>
            <a:ext cx="77724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pitchFamily="-107" charset="0"/>
          <a:ea typeface="ＭＳ Ｐゴシック" pitchFamily="-107" charset="-128"/>
          <a:cs typeface="ＭＳ Ｐゴシック" pitchFamily="-107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comments" Target="../comments/comment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comments" Target="../comments/comment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3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hiplex.org)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8"/>
          <p:cNvSpPr>
            <a:spLocks noChangeArrowheads="1"/>
          </p:cNvSpPr>
          <p:nvPr/>
        </p:nvSpPr>
        <p:spPr bwMode="auto">
          <a:xfrm>
            <a:off x="6423025" y="-369888"/>
            <a:ext cx="184150" cy="457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075" name="Rectangle 21"/>
          <p:cNvSpPr>
            <a:spLocks noGrp="1" noChangeArrowheads="1"/>
          </p:cNvSpPr>
          <p:nvPr>
            <p:ph type="ctrTitle" sz="quarter"/>
          </p:nvPr>
        </p:nvSpPr>
        <p:spPr>
          <a:xfrm>
            <a:off x="3200400" y="1447800"/>
            <a:ext cx="5715000" cy="1402540"/>
          </a:xfrm>
        </p:spPr>
        <p:txBody>
          <a:bodyPr/>
          <a:lstStyle/>
          <a:p>
            <a:r>
              <a:rPr lang="en-US" sz="1800" dirty="0"/>
              <a:t>Colorectal cancer susceptibility genes: 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findings </a:t>
            </a:r>
            <a:r>
              <a:rPr lang="en-US" sz="1800" dirty="0"/>
              <a:t>from whole </a:t>
            </a:r>
            <a:r>
              <a:rPr lang="en-US" sz="1800" dirty="0" smtClean="0"/>
              <a:t>genome, exome and </a:t>
            </a:r>
            <a:r>
              <a:rPr lang="en-US" sz="1800" dirty="0"/>
              <a:t>targeted sequencing of </a:t>
            </a:r>
            <a:r>
              <a:rPr lang="en-US" sz="1800" dirty="0" smtClean="0"/>
              <a:t>early onset and multiple-case </a:t>
            </a:r>
            <a:r>
              <a:rPr lang="en-US" sz="1800" dirty="0"/>
              <a:t>families</a:t>
            </a:r>
            <a:endParaRPr lang="en-AU" sz="1800" dirty="0"/>
          </a:p>
        </p:txBody>
      </p:sp>
      <p:sp>
        <p:nvSpPr>
          <p:cNvPr id="3076" name="Rectangle 2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905000" y="3124200"/>
            <a:ext cx="5857224" cy="2926540"/>
          </a:xfrm>
        </p:spPr>
        <p:txBody>
          <a:bodyPr>
            <a:noAutofit/>
          </a:bodyPr>
          <a:lstStyle/>
          <a:p>
            <a:endParaRPr lang="en-AU" sz="1300" dirty="0"/>
          </a:p>
          <a:p>
            <a:r>
              <a:rPr lang="en-AU" sz="1400" dirty="0"/>
              <a:t> 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GB" sz="1400" b="1" u="sng" dirty="0" smtClean="0"/>
              <a:t>Bernard Pope</a:t>
            </a:r>
            <a:r>
              <a:rPr lang="en-GB" sz="1400" dirty="0" smtClean="0"/>
              <a:t>, Khalid Mahmood, </a:t>
            </a:r>
            <a:r>
              <a:rPr lang="en-US" sz="1400" dirty="0"/>
              <a:t>Mark Clendenning, Christophe Rosty, </a:t>
            </a:r>
            <a:r>
              <a:rPr lang="en-GB" sz="1400" dirty="0"/>
              <a:t>Marie </a:t>
            </a:r>
            <a:r>
              <a:rPr lang="en-GB" sz="1400" dirty="0" err="1"/>
              <a:t>Lorans</a:t>
            </a:r>
            <a:r>
              <a:rPr lang="en-GB" sz="1400" dirty="0"/>
              <a:t>, Harindra Jayasekara, Neil O’Callaghan, Susan Preston, Daniel J. Park, Fleur Hammet, Tu Nguyen-Dumont, </a:t>
            </a:r>
            <a:r>
              <a:rPr lang="en-US" sz="1400" dirty="0"/>
              <a:t>Ashton Connor, Steven Gallinger, David Duggan, Graham Casey, Stephen N. Thibodeau, John L. Hopper, </a:t>
            </a:r>
            <a:r>
              <a:rPr lang="en-GB" sz="1400" dirty="0"/>
              <a:t>Melissa C. Southey, </a:t>
            </a:r>
            <a:r>
              <a:rPr lang="en-US" sz="1400" dirty="0"/>
              <a:t>Aung K. Win, Finlay A. Macrae, Ingrid M. Winship, Mark A. Jenkins, </a:t>
            </a:r>
            <a:r>
              <a:rPr lang="en-US" sz="1400" dirty="0" smtClean="0"/>
              <a:t>Daniel </a:t>
            </a:r>
            <a:r>
              <a:rPr lang="en-US" sz="1400" dirty="0"/>
              <a:t>D. Buchanan for the Australasian Colorectal Cancer Family Registry.</a:t>
            </a:r>
            <a:endParaRPr lang="en-AU" sz="14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AU" sz="1400" dirty="0" smtClean="0"/>
          </a:p>
          <a:p>
            <a:endParaRPr lang="en-AU" sz="1600" dirty="0"/>
          </a:p>
          <a:p>
            <a:pPr algn="l"/>
            <a:endParaRPr lang="en-AU" sz="900" dirty="0" smtClean="0">
              <a:solidFill>
                <a:schemeClr val="tx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5496" y="5974540"/>
            <a:ext cx="9108504" cy="883459"/>
            <a:chOff x="35496" y="5974540"/>
            <a:chExt cx="9108504" cy="883459"/>
          </a:xfrm>
        </p:grpSpPr>
        <p:grpSp>
          <p:nvGrpSpPr>
            <p:cNvPr id="6" name="Group 5"/>
            <p:cNvGrpSpPr/>
            <p:nvPr/>
          </p:nvGrpSpPr>
          <p:grpSpPr>
            <a:xfrm>
              <a:off x="35496" y="5974540"/>
              <a:ext cx="9108504" cy="883459"/>
              <a:chOff x="35496" y="5805264"/>
              <a:chExt cx="9108504" cy="1052736"/>
            </a:xfrm>
          </p:grpSpPr>
          <p:pic>
            <p:nvPicPr>
              <p:cNvPr id="8" name="Picture 7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774" t="9712" r="21719" b="74458"/>
              <a:stretch>
                <a:fillRect/>
              </a:stretch>
            </p:blipFill>
            <p:spPr bwMode="auto">
              <a:xfrm>
                <a:off x="35496" y="5805264"/>
                <a:ext cx="9108504" cy="105273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9" name="TextBox 8"/>
              <p:cNvSpPr txBox="1"/>
              <p:nvPr/>
            </p:nvSpPr>
            <p:spPr>
              <a:xfrm>
                <a:off x="6911752" y="5805264"/>
                <a:ext cx="223224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AU" sz="1600" dirty="0" smtClean="0">
                    <a:solidFill>
                      <a:srgbClr val="00B050"/>
                    </a:solidFill>
                  </a:rPr>
                  <a:t>www.pedigree.org.au</a:t>
                </a:r>
                <a:endParaRPr lang="en-AU" sz="1600" dirty="0">
                  <a:solidFill>
                    <a:srgbClr val="00B050"/>
                  </a:solidFill>
                </a:endParaRPr>
              </a:p>
            </p:txBody>
          </p:sp>
        </p:grpSp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9900" y="6324600"/>
              <a:ext cx="2324100" cy="495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1154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Aim 1 results – known CRC genes</a:t>
            </a:r>
            <a:endParaRPr lang="en-AU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50328"/>
              </p:ext>
            </p:extLst>
          </p:nvPr>
        </p:nvGraphicFramePr>
        <p:xfrm>
          <a:off x="380999" y="1015035"/>
          <a:ext cx="8382001" cy="4934220"/>
        </p:xfrm>
        <a:graphic>
          <a:graphicData uri="http://schemas.openxmlformats.org/drawingml/2006/table">
            <a:tbl>
              <a:tblPr firstRow="1" firstCol="1" bandRow="1" bandCol="1">
                <a:tableStyleId>{5C22544A-7EE6-4342-B048-85BDC9FD1C3A}</a:tableStyleId>
              </a:tblPr>
              <a:tblGrid>
                <a:gridCol w="796399"/>
                <a:gridCol w="1327333"/>
                <a:gridCol w="1415818"/>
                <a:gridCol w="1690120"/>
                <a:gridCol w="1028601"/>
                <a:gridCol w="2123730"/>
              </a:tblGrid>
              <a:tr h="340661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No.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ctr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b="1" dirty="0" smtClean="0">
                          <a:effectLst/>
                        </a:rPr>
                        <a:t>CRC genes</a:t>
                      </a:r>
                      <a:endParaRPr lang="en-AU" sz="1200" b="1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b="1" dirty="0" smtClean="0"/>
                        <a:t>Loss of Function</a:t>
                      </a:r>
                    </a:p>
                    <a:p>
                      <a:pPr algn="ctr"/>
                      <a:r>
                        <a:rPr lang="en-AU" sz="1200" b="1" dirty="0" smtClean="0">
                          <a:latin typeface="+mn-lt"/>
                        </a:rPr>
                        <a:t>(unique variants)</a:t>
                      </a:r>
                      <a:endParaRPr lang="en-AU" sz="1200" b="1" dirty="0">
                        <a:latin typeface="+mn-lt"/>
                      </a:endParaRPr>
                    </a:p>
                  </a:txBody>
                  <a:tcPr marL="72915" marR="72915" marT="36458" marB="36458" anchor="ctr"/>
                </a:tc>
                <a:tc>
                  <a:txBody>
                    <a:bodyPr/>
                    <a:lstStyle/>
                    <a:p>
                      <a:pPr algn="ctr"/>
                      <a:endParaRPr lang="en-AU" sz="1200" b="1" dirty="0">
                        <a:latin typeface="+mn-lt"/>
                      </a:endParaRPr>
                    </a:p>
                  </a:txBody>
                  <a:tcPr marL="72915" marR="72915" marT="36458" marB="3645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b="1" dirty="0" smtClean="0"/>
                        <a:t>Likely pathogenic missense</a:t>
                      </a:r>
                      <a:endParaRPr lang="en-AU" sz="1200" b="1" dirty="0">
                        <a:latin typeface="+mn-lt"/>
                      </a:endParaRPr>
                    </a:p>
                  </a:txBody>
                  <a:tcPr marL="72915" marR="72915" marT="36458" marB="36458" anchor="ctr"/>
                </a:tc>
                <a:tc>
                  <a:txBody>
                    <a:bodyPr/>
                    <a:lstStyle/>
                    <a:p>
                      <a:pPr algn="ctr"/>
                      <a:endParaRPr lang="en-AU" sz="1200" b="1" dirty="0">
                        <a:latin typeface="+mn-lt"/>
                      </a:endParaRPr>
                    </a:p>
                  </a:txBody>
                  <a:tcPr marL="72915" marR="72915" marT="36458" marB="36458" anchor="ctr"/>
                </a:tc>
              </a:tr>
              <a:tr h="309500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1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APC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1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1200" dirty="0" smtClean="0">
                          <a:latin typeface="+mn-lt"/>
                        </a:rPr>
                        <a:t>c.2097G&gt;A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3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p.Thr1160Lys,</a:t>
                      </a:r>
                      <a:r>
                        <a:rPr lang="en-AU" sz="1200" baseline="0" dirty="0" smtClean="0">
                          <a:latin typeface="+mn-lt"/>
                        </a:rPr>
                        <a:t> p.Ala1670Val, p.Pro1934Leu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2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AXIN2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1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 smtClean="0">
                          <a:latin typeface="+mn-lt"/>
                        </a:rPr>
                        <a:t>c.1049delC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3</a:t>
                      </a:r>
                      <a:endParaRPr lang="en-AU" sz="1200" dirty="0" smtClean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BMPR1A</a:t>
                      </a:r>
                      <a:endParaRPr lang="en-AU" sz="1200" dirty="0" smtClean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2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p.Trp253Cys, p.Arg478His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4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EPCAM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5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SCG5/GREM1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1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p.Thr26Asn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6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MLH1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2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p.His308Asn, Lys751Arg(2)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7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MSH2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3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p.Gly322Val(1), p.Asn596Ser(3), p.Gln681Glu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8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MSH6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3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p.Thr605Ala, p.Met703Val, p.Pro1087His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9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PMS2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2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p.Arg211Gln, p.Phe163Leu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10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MUTYH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1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p.Asp147His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11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PTEN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12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SMAD4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1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 smtClean="0">
                          <a:latin typeface="+mn-lt"/>
                        </a:rPr>
                        <a:t>c.126_129delTTTG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13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STK11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1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200" dirty="0" smtClean="0">
                          <a:latin typeface="+mn-lt"/>
                        </a:rPr>
                        <a:t>c.1791delT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1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p.Arg106Trp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14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TP53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2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p.Val272Met, p.Pro152Leu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04800" y="6062246"/>
            <a:ext cx="8686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LOF mutations can help us remove families from burden test in new CRC risk gene discovery.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73921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Aim </a:t>
            </a:r>
            <a:r>
              <a:rPr lang="en-AU" dirty="0" smtClean="0"/>
              <a:t>1 results – other cancer genes</a:t>
            </a:r>
            <a:endParaRPr lang="en-AU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799492"/>
              </p:ext>
            </p:extLst>
          </p:nvPr>
        </p:nvGraphicFramePr>
        <p:xfrm>
          <a:off x="380999" y="1143000"/>
          <a:ext cx="8382001" cy="3948084"/>
        </p:xfrm>
        <a:graphic>
          <a:graphicData uri="http://schemas.openxmlformats.org/drawingml/2006/table">
            <a:tbl>
              <a:tblPr firstRow="1" firstCol="1" bandRow="1" bandCol="1">
                <a:tableStyleId>{5C22544A-7EE6-4342-B048-85BDC9FD1C3A}</a:tableStyleId>
              </a:tblPr>
              <a:tblGrid>
                <a:gridCol w="796399"/>
                <a:gridCol w="1327333"/>
                <a:gridCol w="1415818"/>
                <a:gridCol w="1690120"/>
                <a:gridCol w="1028601"/>
                <a:gridCol w="2123730"/>
              </a:tblGrid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b="1" dirty="0" smtClean="0">
                          <a:effectLst/>
                        </a:rPr>
                        <a:t>No.</a:t>
                      </a:r>
                      <a:endParaRPr lang="en-AU" sz="1200" b="1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ctr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b="1" dirty="0" smtClean="0">
                          <a:solidFill>
                            <a:schemeClr val="bg1"/>
                          </a:solidFill>
                          <a:effectLst/>
                        </a:rPr>
                        <a:t>Add.</a:t>
                      </a:r>
                      <a:r>
                        <a:rPr lang="en-AU" sz="1200" b="1" baseline="0" dirty="0" smtClean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en-AU" sz="1200" b="1" dirty="0" smtClean="0">
                          <a:solidFill>
                            <a:schemeClr val="bg1"/>
                          </a:solidFill>
                          <a:effectLst/>
                        </a:rPr>
                        <a:t>CRC genes</a:t>
                      </a:r>
                      <a:endParaRPr lang="en-AU" sz="12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0254" marR="20254" marT="20254" marB="20254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b="1" dirty="0" smtClean="0">
                          <a:solidFill>
                            <a:schemeClr val="bg1"/>
                          </a:solidFill>
                        </a:rPr>
                        <a:t>Loss of Function</a:t>
                      </a:r>
                    </a:p>
                    <a:p>
                      <a:pPr algn="ctr"/>
                      <a:r>
                        <a:rPr lang="en-AU" sz="1200" b="1" dirty="0" smtClean="0">
                          <a:solidFill>
                            <a:schemeClr val="bg1"/>
                          </a:solidFill>
                          <a:latin typeface="+mn-lt"/>
                        </a:rPr>
                        <a:t>(unique variants)</a:t>
                      </a:r>
                      <a:endParaRPr lang="en-AU" sz="12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72915" marR="72915" marT="36458" marB="36458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2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72915" marR="72915" marT="36458" marB="36458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b="1" dirty="0" smtClean="0">
                          <a:solidFill>
                            <a:schemeClr val="bg1"/>
                          </a:solidFill>
                        </a:rPr>
                        <a:t>Likely pathogenic missense</a:t>
                      </a:r>
                    </a:p>
                    <a:p>
                      <a:pPr algn="ctr"/>
                      <a:r>
                        <a:rPr lang="en-AU" sz="1200" b="1" dirty="0" smtClean="0">
                          <a:solidFill>
                            <a:schemeClr val="bg1"/>
                          </a:solidFill>
                          <a:latin typeface="+mn-lt"/>
                        </a:rPr>
                        <a:t>(unique variants)</a:t>
                      </a:r>
                      <a:endParaRPr lang="en-AU" sz="12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72915" marR="72915" marT="36458" marB="36458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2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72915" marR="72915" marT="36458" marB="36458" anchor="ctr">
                    <a:solidFill>
                      <a:srgbClr val="4F81BD"/>
                    </a:solidFill>
                  </a:tcPr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1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RPS20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2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CDH1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1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p.Glu445Ala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3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MLH3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1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1200" dirty="0" smtClean="0">
                          <a:latin typeface="+mn-lt"/>
                        </a:rPr>
                        <a:t>c.2395G&gt;T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4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MSH3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5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RNF43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1*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1200" dirty="0" smtClean="0"/>
                        <a:t>c.988C&gt;T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0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30614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6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BRCA1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1</a:t>
                      </a:r>
                      <a:r>
                        <a:rPr lang="en-AU" sz="1200" baseline="0" dirty="0" smtClean="0"/>
                        <a:t>*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200" dirty="0" smtClean="0"/>
                        <a:t>c.2681_2682delAA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4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p.Glu1017Lys, p.Val772Ala, p.Arg496His, p.Thr231Met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209116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7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BRCA2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2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1200" dirty="0" smtClean="0"/>
                        <a:t>c.3181A&gt;T, c.7495C&gt;T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2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p.Val2759Leu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/>
                </a:tc>
              </a:tr>
              <a:tr h="423982"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8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ctr"/>
                </a:tc>
                <a:tc>
                  <a:txBody>
                    <a:bodyPr/>
                    <a:lstStyle/>
                    <a:p>
                      <a:pPr algn="ct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AU" sz="1200" dirty="0" smtClean="0">
                          <a:effectLst/>
                        </a:rPr>
                        <a:t>ATM</a:t>
                      </a:r>
                      <a:endParaRPr lang="en-AU" sz="1200" dirty="0">
                        <a:effectLst/>
                        <a:latin typeface="+mn-lt"/>
                      </a:endParaRPr>
                    </a:p>
                  </a:txBody>
                  <a:tcPr marL="20254" marR="20254" marT="20254" marB="2025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/>
                        <a:t>1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1200" dirty="0" smtClean="0"/>
                        <a:t>c.7629+2T&gt;C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8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 smtClean="0">
                          <a:latin typeface="+mn-lt"/>
                        </a:rPr>
                        <a:t>p.Ile323Val, p.His448Tyr, p.Thr656Ile, p.His943Leu, p.Gly1459Arg, p.Ala1954Gly, p.Arg2263Lys, p.Arg2832His</a:t>
                      </a:r>
                      <a:endParaRPr lang="en-AU" sz="1200" dirty="0">
                        <a:latin typeface="+mn-lt"/>
                      </a:endParaRPr>
                    </a:p>
                  </a:txBody>
                  <a:tcPr marL="72915" marR="72915" marT="36458" marB="36458"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54656" y="6019800"/>
            <a:ext cx="63257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600" dirty="0" smtClean="0"/>
              <a:t>* FCCTX family carried both </a:t>
            </a:r>
            <a:r>
              <a:rPr lang="en-AU" sz="1600" i="1" dirty="0" smtClean="0"/>
              <a:t>BRCA1</a:t>
            </a:r>
            <a:r>
              <a:rPr lang="en-AU" sz="1600" dirty="0" smtClean="0"/>
              <a:t> and </a:t>
            </a:r>
            <a:r>
              <a:rPr lang="en-AU" sz="1600" i="1" dirty="0" smtClean="0"/>
              <a:t>RNF43</a:t>
            </a:r>
            <a:r>
              <a:rPr lang="en-AU" sz="1600" dirty="0" smtClean="0"/>
              <a:t> truncating variants</a:t>
            </a: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918509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i="1" dirty="0" smtClean="0"/>
              <a:t>FAN1</a:t>
            </a:r>
            <a:r>
              <a:rPr lang="en-AU" dirty="0" smtClean="0"/>
              <a:t> variants in FCCTX and EOCRC</a:t>
            </a:r>
            <a:endParaRPr lang="en-AU" dirty="0">
              <a:solidFill>
                <a:srgbClr val="FF0000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304800" y="990600"/>
          <a:ext cx="8610600" cy="2438401"/>
        </p:xfrm>
        <a:graphic>
          <a:graphicData uri="http://schemas.openxmlformats.org/drawingml/2006/table">
            <a:tbl>
              <a:tblPr firstRow="1" firstCol="1" bandRow="1">
                <a:tableStyleId>{C4B1156A-380E-4F78-BDF5-A606A8083BF9}</a:tableStyleId>
              </a:tblPr>
              <a:tblGrid>
                <a:gridCol w="588318"/>
                <a:gridCol w="352893"/>
                <a:gridCol w="635208"/>
                <a:gridCol w="635208"/>
                <a:gridCol w="2192760"/>
                <a:gridCol w="797729"/>
                <a:gridCol w="870250"/>
                <a:gridCol w="580167"/>
                <a:gridCol w="580167"/>
                <a:gridCol w="870250"/>
                <a:gridCol w="507650"/>
              </a:tblGrid>
              <a:tr h="4295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AU" sz="1200" u="none" strike="noStrike" dirty="0" smtClean="0">
                          <a:effectLst/>
                          <a:latin typeface="+mn-lt"/>
                        </a:rPr>
                        <a:t>Fam/ID</a:t>
                      </a:r>
                      <a:endParaRPr lang="en-AU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AU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Sex</a:t>
                      </a:r>
                      <a:endParaRPr lang="en-AU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AU" sz="1200" u="none" strike="noStrike" dirty="0">
                          <a:effectLst/>
                          <a:latin typeface="+mn-lt"/>
                        </a:rPr>
                        <a:t>Age </a:t>
                      </a:r>
                      <a:r>
                        <a:rPr lang="en-AU" sz="1200" u="none" strike="noStrike" dirty="0" smtClean="0">
                          <a:effectLst/>
                          <a:latin typeface="+mn-lt"/>
                        </a:rPr>
                        <a:t>CRC </a:t>
                      </a:r>
                      <a:r>
                        <a:rPr lang="en-AU" sz="1200" u="none" strike="noStrike" dirty="0" err="1" smtClean="0">
                          <a:effectLst/>
                          <a:latin typeface="+mn-lt"/>
                        </a:rPr>
                        <a:t>Dx</a:t>
                      </a:r>
                      <a:endParaRPr lang="en-AU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AU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AU" sz="1200" i="1" u="none" strike="noStrike" dirty="0" smtClean="0">
                          <a:effectLst/>
                          <a:latin typeface="+mn-lt"/>
                        </a:rPr>
                        <a:t>FAN1</a:t>
                      </a:r>
                      <a:r>
                        <a:rPr lang="en-AU" sz="1200" u="none" strike="noStrike" dirty="0" smtClean="0">
                          <a:effectLst/>
                          <a:latin typeface="+mn-lt"/>
                        </a:rPr>
                        <a:t> Variant</a:t>
                      </a:r>
                      <a:endParaRPr lang="en-AU" sz="1200" b="1" i="0" u="none" strike="noStrike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AU" sz="1200" b="1" i="0" u="none" strike="noStrike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ExAC_All</a:t>
                      </a:r>
                      <a:endParaRPr lang="en-AU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AU" sz="1200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ExAC_NFE</a:t>
                      </a:r>
                      <a:endParaRPr lang="en-AU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AU" sz="12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CADD</a:t>
                      </a:r>
                      <a:endParaRPr lang="en-AU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AU" sz="12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REVEL</a:t>
                      </a:r>
                      <a:endParaRPr lang="en-AU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AU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Polyphen2</a:t>
                      </a:r>
                      <a:endParaRPr lang="en-AU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AU" sz="1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SIFT</a:t>
                      </a:r>
                      <a:endParaRPr lang="en-AU" sz="12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20731"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A.1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47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FCCTX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en-AU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c.2854C&gt;T, p.Arg952*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5.8E-05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9.0E-05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20.3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20731"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A.2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69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FCCTX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en-AU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c.2854C&gt;T, p.Arg952*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5.8E-05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9.0E-05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20.3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20731"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B.1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43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EOCRC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AU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c.2245C&gt;T, p.Arg749*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1.6E-05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1.5E-05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20731"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C.1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47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EOCRC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AU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c.1961C&gt;T, p.Pro654Leu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2.1E-04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3.6E-04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26.9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0.75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PD(0.992)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D(0)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20731"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D.1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47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EOCRC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AU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c.1772G&gt;A, p.Arg591Gln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1.6E-05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1.5E-05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0.34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PD(0.999)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D(0)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05223"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E.1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EOCRC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c.</a:t>
                      </a:r>
                      <a:r>
                        <a:rPr lang="en-AU" sz="12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1006delAinsGGAT, p.Ile336delinsGlyPhe</a:t>
                      </a:r>
                      <a:endParaRPr lang="en-AU" sz="1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--</a:t>
                      </a:r>
                      <a:endParaRPr lang="en-A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763" marR="4763" marT="4763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1" t="4546" r="9923" b="76666"/>
          <a:stretch/>
        </p:blipFill>
        <p:spPr>
          <a:xfrm>
            <a:off x="1143652" y="3657601"/>
            <a:ext cx="6932896" cy="216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66800" y="4038600"/>
            <a:ext cx="625491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FCCTX</a:t>
            </a:r>
          </a:p>
          <a:p>
            <a:pPr algn="r"/>
            <a:r>
              <a:rPr lang="en-AU" sz="950" b="1" dirty="0">
                <a:latin typeface="+mn-lt"/>
                <a:ea typeface="Calibri" charset="0"/>
                <a:cs typeface="Calibri" charset="0"/>
              </a:rPr>
              <a:t>E</a:t>
            </a:r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OCRC</a:t>
            </a:r>
            <a:endParaRPr lang="en-AU" sz="950" b="1" dirty="0">
              <a:latin typeface="+mn-lt"/>
              <a:ea typeface="Calibri" charset="0"/>
              <a:cs typeface="Calibri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15668" y="5053702"/>
            <a:ext cx="909223" cy="2385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(pathogenic)</a:t>
            </a:r>
          </a:p>
        </p:txBody>
      </p:sp>
    </p:spTree>
    <p:extLst>
      <p:ext uri="{BB962C8B-B14F-4D97-AF65-F5344CB8AC3E}">
        <p14:creationId xmlns:p14="http://schemas.microsoft.com/office/powerpoint/2010/main" val="64662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FAN1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222646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1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2347340"/>
              </p:ext>
            </p:extLst>
          </p:nvPr>
        </p:nvGraphicFramePr>
        <p:xfrm>
          <a:off x="671923" y="990600"/>
          <a:ext cx="7793226" cy="20000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8389"/>
                <a:gridCol w="758389"/>
                <a:gridCol w="1179717"/>
                <a:gridCol w="1043628"/>
                <a:gridCol w="1348248"/>
                <a:gridCol w="1685311"/>
                <a:gridCol w="1019544"/>
              </a:tblGrid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FAN1</a:t>
                      </a:r>
                    </a:p>
                  </a:txBody>
                  <a:tcPr marL="3600" marR="3600" marT="7199" marB="719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Missense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Truncating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Combined</a:t>
                      </a:r>
                      <a:endParaRPr lang="en-AU" sz="1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 [95%CI]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 </a:t>
                      </a:r>
                      <a:r>
                        <a:rPr lang="en-AU" sz="1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value*</a:t>
                      </a:r>
                      <a:endParaRPr lang="en-AU" sz="1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7199" marB="7199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FCCTX</a:t>
                      </a: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  <a:endParaRPr lang="en-AU" sz="17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(1.0%)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(1.0%)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3.14 [0.44-22.7]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EOCRC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830</a:t>
                      </a: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 (0.4%)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 (0.1%)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(0.5%)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 [0.6-4.1]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ExAC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53105</a:t>
                      </a: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 (0.2%)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 (0.1%)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170 (0.3%)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ref</a:t>
                      </a: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28600" y="6477000"/>
            <a:ext cx="75713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 smtClean="0"/>
              <a:t>*Binomial </a:t>
            </a:r>
            <a:r>
              <a:rPr lang="en-AU" sz="1400" dirty="0"/>
              <a:t>exact test to compare frequency between the </a:t>
            </a:r>
            <a:r>
              <a:rPr lang="en-AU" sz="1400" dirty="0" smtClean="0"/>
              <a:t>FCCTX or EOCRC groups and </a:t>
            </a:r>
            <a:r>
              <a:rPr lang="en-AU" sz="1400" dirty="0" err="1" smtClean="0"/>
              <a:t>ExAC</a:t>
            </a:r>
            <a:endParaRPr lang="en-AU" sz="1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1" t="4546" r="9923" b="76666"/>
          <a:stretch/>
        </p:blipFill>
        <p:spPr>
          <a:xfrm>
            <a:off x="1143652" y="3657601"/>
            <a:ext cx="6932896" cy="2160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66800" y="4038600"/>
            <a:ext cx="625491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FCCTX</a:t>
            </a:r>
          </a:p>
          <a:p>
            <a:pPr algn="r"/>
            <a:r>
              <a:rPr lang="en-AU" sz="950" b="1" dirty="0">
                <a:latin typeface="+mn-lt"/>
                <a:ea typeface="Calibri" charset="0"/>
                <a:cs typeface="Calibri" charset="0"/>
              </a:rPr>
              <a:t>E</a:t>
            </a:r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OCRC</a:t>
            </a:r>
            <a:endParaRPr lang="en-AU" sz="950" b="1" dirty="0">
              <a:latin typeface="+mn-lt"/>
              <a:ea typeface="Calibri" charset="0"/>
              <a:cs typeface="Calibri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5668" y="5053702"/>
            <a:ext cx="909223" cy="2385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(pathogenic)</a:t>
            </a:r>
          </a:p>
        </p:txBody>
      </p:sp>
    </p:spTree>
    <p:extLst>
      <p:ext uri="{BB962C8B-B14F-4D97-AF65-F5344CB8AC3E}">
        <p14:creationId xmlns:p14="http://schemas.microsoft.com/office/powerpoint/2010/main" val="2287721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/>
        </p:nvSpPr>
        <p:spPr>
          <a:xfrm>
            <a:off x="3081221" y="182521"/>
            <a:ext cx="3467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>
                <a:solidFill>
                  <a:schemeClr val="bg1"/>
                </a:solidFill>
              </a:rPr>
              <a:t>Highlighted </a:t>
            </a:r>
            <a:r>
              <a:rPr lang="en-AU" i="1" dirty="0" smtClean="0">
                <a:solidFill>
                  <a:schemeClr val="bg1"/>
                </a:solidFill>
              </a:rPr>
              <a:t>FAN1</a:t>
            </a:r>
            <a:r>
              <a:rPr lang="en-AU" dirty="0" smtClean="0">
                <a:solidFill>
                  <a:schemeClr val="bg1"/>
                </a:solidFill>
              </a:rPr>
              <a:t> family</a:t>
            </a:r>
            <a:endParaRPr lang="en-AU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914400"/>
            <a:ext cx="7506636" cy="50044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200" y="6019799"/>
            <a:ext cx="8536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>
                <a:solidFill>
                  <a:schemeClr val="dk1"/>
                </a:solidFill>
              </a:rPr>
              <a:t>Haplotype analysis </a:t>
            </a:r>
            <a:r>
              <a:rPr lang="en-AU" sz="1600" dirty="0" smtClean="0">
                <a:solidFill>
                  <a:schemeClr val="dk1"/>
                </a:solidFill>
              </a:rPr>
              <a:t>revealed this family </a:t>
            </a:r>
            <a:r>
              <a:rPr lang="en-AU" sz="1600" dirty="0">
                <a:solidFill>
                  <a:schemeClr val="dk1"/>
                </a:solidFill>
              </a:rPr>
              <a:t>not related to the Spanish family (</a:t>
            </a:r>
            <a:r>
              <a:rPr lang="en-AU" sz="1600" dirty="0" err="1">
                <a:solidFill>
                  <a:schemeClr val="dk1"/>
                </a:solidFill>
              </a:rPr>
              <a:t>Segui</a:t>
            </a:r>
            <a:r>
              <a:rPr lang="en-AU" sz="1600" dirty="0">
                <a:solidFill>
                  <a:schemeClr val="dk1"/>
                </a:solidFill>
              </a:rPr>
              <a:t> et al 2015)</a:t>
            </a:r>
            <a:endParaRPr lang="en-AU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632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1625234"/>
              </p:ext>
            </p:extLst>
          </p:nvPr>
        </p:nvGraphicFramePr>
        <p:xfrm>
          <a:off x="671923" y="990600"/>
          <a:ext cx="7793226" cy="20000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8389"/>
                <a:gridCol w="758389"/>
                <a:gridCol w="1179717"/>
                <a:gridCol w="1043628"/>
                <a:gridCol w="1348248"/>
                <a:gridCol w="1685311"/>
                <a:gridCol w="1019544"/>
              </a:tblGrid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NTHL1</a:t>
                      </a:r>
                      <a:endParaRPr lang="en-AU" sz="17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7199" marB="719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Missense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Truncating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Combined</a:t>
                      </a:r>
                      <a:endParaRPr lang="en-AU" sz="1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 [95%CI]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 </a:t>
                      </a:r>
                      <a:r>
                        <a:rPr lang="en-AU" sz="1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value*</a:t>
                      </a:r>
                      <a:endParaRPr lang="en-AU" sz="1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7199" marB="7199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FCCTX</a:t>
                      </a: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  <a:endParaRPr lang="en-AU" sz="17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(2.0%)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16.9 [4.1-70.6]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EOCRC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830</a:t>
                      </a: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 (0.5%)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 [1.5-11.1]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ExAC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53105</a:t>
                      </a: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 (0.1%)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ref</a:t>
                      </a: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NTHL1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222646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100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6477000"/>
            <a:ext cx="75713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 smtClean="0"/>
              <a:t>*Binomial </a:t>
            </a:r>
            <a:r>
              <a:rPr lang="en-AU" sz="1400" dirty="0"/>
              <a:t>exact test to compare frequency between the </a:t>
            </a:r>
            <a:r>
              <a:rPr lang="en-AU" sz="1400" dirty="0" smtClean="0"/>
              <a:t>FCCTX or EOCRC groups and </a:t>
            </a:r>
            <a:r>
              <a:rPr lang="en-AU" sz="1400" dirty="0" err="1" smtClean="0"/>
              <a:t>ExAC</a:t>
            </a:r>
            <a:endParaRPr lang="en-AU" sz="14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9" t="2415" r="10200" b="76562"/>
          <a:stretch/>
        </p:blipFill>
        <p:spPr>
          <a:xfrm>
            <a:off x="1122218" y="3665836"/>
            <a:ext cx="6363246" cy="2160000"/>
          </a:xfrm>
        </p:spPr>
      </p:pic>
      <p:sp>
        <p:nvSpPr>
          <p:cNvPr id="11" name="TextBox 10"/>
          <p:cNvSpPr txBox="1"/>
          <p:nvPr/>
        </p:nvSpPr>
        <p:spPr>
          <a:xfrm>
            <a:off x="1066800" y="4038600"/>
            <a:ext cx="625491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FCCTX</a:t>
            </a:r>
          </a:p>
          <a:p>
            <a:pPr algn="r"/>
            <a:r>
              <a:rPr lang="en-AU" sz="950" b="1" dirty="0">
                <a:latin typeface="+mn-lt"/>
                <a:ea typeface="Calibri" charset="0"/>
                <a:cs typeface="Calibri" charset="0"/>
              </a:rPr>
              <a:t>E</a:t>
            </a:r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OCRC</a:t>
            </a:r>
            <a:endParaRPr lang="en-AU" sz="950" b="1" dirty="0">
              <a:latin typeface="+mn-lt"/>
              <a:ea typeface="Calibri" charset="0"/>
              <a:cs typeface="Calibri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5668" y="5053702"/>
            <a:ext cx="909223" cy="2385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(pathogenic)</a:t>
            </a:r>
          </a:p>
        </p:txBody>
      </p:sp>
    </p:spTree>
    <p:extLst>
      <p:ext uri="{BB962C8B-B14F-4D97-AF65-F5344CB8AC3E}">
        <p14:creationId xmlns:p14="http://schemas.microsoft.com/office/powerpoint/2010/main" val="1970322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6370042"/>
              </p:ext>
            </p:extLst>
          </p:nvPr>
        </p:nvGraphicFramePr>
        <p:xfrm>
          <a:off x="671923" y="990600"/>
          <a:ext cx="7793226" cy="20000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8389"/>
                <a:gridCol w="758389"/>
                <a:gridCol w="1179717"/>
                <a:gridCol w="1043628"/>
                <a:gridCol w="1348248"/>
                <a:gridCol w="1685311"/>
                <a:gridCol w="1019544"/>
              </a:tblGrid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POLE</a:t>
                      </a:r>
                      <a:endParaRPr lang="en-AU" sz="17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7199" marB="719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Missense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Truncating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Combined</a:t>
                      </a:r>
                      <a:endParaRPr lang="en-AU" sz="1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 [95%CI]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 </a:t>
                      </a:r>
                      <a:r>
                        <a:rPr lang="en-AU" sz="1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value*</a:t>
                      </a:r>
                      <a:endParaRPr lang="en-AU" sz="1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7199" marB="7199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FCCTX</a:t>
                      </a: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  <a:endParaRPr lang="en-AU" sz="17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(6.0%)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11.2 [4.9-25.8]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3.5e-5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EOCRC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830</a:t>
                      </a: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 (1.6%)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 [1.6-4.9]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ExAC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53105</a:t>
                      </a: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279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301 (0.6%)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ref</a:t>
                      </a: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POLE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222646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100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6477000"/>
            <a:ext cx="75713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 smtClean="0"/>
              <a:t>*Binomial </a:t>
            </a:r>
            <a:r>
              <a:rPr lang="en-AU" sz="1400" dirty="0"/>
              <a:t>exact test to compare frequency between the </a:t>
            </a:r>
            <a:r>
              <a:rPr lang="en-AU" sz="1400" dirty="0" smtClean="0"/>
              <a:t>FCCTX or EOCRC groups and </a:t>
            </a:r>
            <a:r>
              <a:rPr lang="en-AU" sz="1400" dirty="0" err="1" smtClean="0"/>
              <a:t>ExAC</a:t>
            </a:r>
            <a:endParaRPr lang="en-AU" sz="1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1" t="2273" r="9797" b="74858"/>
          <a:stretch/>
        </p:blipFill>
        <p:spPr>
          <a:xfrm>
            <a:off x="1771268" y="3657600"/>
            <a:ext cx="5594536" cy="2160000"/>
          </a:xfrm>
        </p:spPr>
      </p:pic>
      <p:sp>
        <p:nvSpPr>
          <p:cNvPr id="11" name="TextBox 10"/>
          <p:cNvSpPr txBox="1"/>
          <p:nvPr/>
        </p:nvSpPr>
        <p:spPr>
          <a:xfrm>
            <a:off x="1608878" y="3969327"/>
            <a:ext cx="625491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FCCTX</a:t>
            </a:r>
          </a:p>
          <a:p>
            <a:pPr algn="r"/>
            <a:r>
              <a:rPr lang="en-AU" sz="950" b="1" dirty="0">
                <a:latin typeface="+mn-lt"/>
                <a:ea typeface="Calibri" charset="0"/>
                <a:cs typeface="Calibri" charset="0"/>
              </a:rPr>
              <a:t>E</a:t>
            </a:r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OCRC</a:t>
            </a:r>
            <a:endParaRPr lang="en-AU" sz="950" b="1" dirty="0">
              <a:latin typeface="+mn-lt"/>
              <a:ea typeface="Calibri" charset="0"/>
              <a:cs typeface="Calibri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57746" y="4984429"/>
            <a:ext cx="909223" cy="2385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(pathogenic)</a:t>
            </a:r>
          </a:p>
        </p:txBody>
      </p:sp>
    </p:spTree>
    <p:extLst>
      <p:ext uri="{BB962C8B-B14F-4D97-AF65-F5344CB8AC3E}">
        <p14:creationId xmlns:p14="http://schemas.microsoft.com/office/powerpoint/2010/main" val="857405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199955"/>
              </p:ext>
            </p:extLst>
          </p:nvPr>
        </p:nvGraphicFramePr>
        <p:xfrm>
          <a:off x="671923" y="990600"/>
          <a:ext cx="7793226" cy="20000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8389"/>
                <a:gridCol w="758389"/>
                <a:gridCol w="1179717"/>
                <a:gridCol w="1043628"/>
                <a:gridCol w="1348248"/>
                <a:gridCol w="1685311"/>
                <a:gridCol w="1019544"/>
              </a:tblGrid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POLD1</a:t>
                      </a:r>
                      <a:endParaRPr lang="en-AU" sz="17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7199" marB="7199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Missense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Truncating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Combined</a:t>
                      </a:r>
                      <a:endParaRPr lang="en-AU" sz="1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 [95%CI]</a:t>
                      </a:r>
                    </a:p>
                  </a:txBody>
                  <a:tcPr marL="3600" marR="3600" marT="360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 </a:t>
                      </a:r>
                      <a:r>
                        <a:rPr lang="en-AU" sz="1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value*</a:t>
                      </a:r>
                      <a:endParaRPr lang="en-AU" sz="1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7199" marB="7199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FCCTX</a:t>
                      </a: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  <a:endParaRPr lang="en-AU" sz="17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(2.0%)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11.0 [2.7-45.4]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EOCRC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830</a:t>
                      </a: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 (2.0%)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11.3 [6.7-19.0]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&lt;0.0001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008"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ExAC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53105</a:t>
                      </a: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 (0.2%)</a:t>
                      </a:r>
                      <a:endParaRPr lang="en-AU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ref</a:t>
                      </a:r>
                    </a:p>
                  </a:txBody>
                  <a:tcPr marL="3600" marR="3600" marT="360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600" marR="3600" marT="360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POLD1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222646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100" dirty="0"/>
          </a:p>
        </p:txBody>
      </p:sp>
      <p:sp>
        <p:nvSpPr>
          <p:cNvPr id="8" name="TextBox 7"/>
          <p:cNvSpPr txBox="1"/>
          <p:nvPr/>
        </p:nvSpPr>
        <p:spPr>
          <a:xfrm>
            <a:off x="228600" y="6477000"/>
            <a:ext cx="75713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 smtClean="0"/>
              <a:t>*Binomial </a:t>
            </a:r>
            <a:r>
              <a:rPr lang="en-AU" sz="1400" dirty="0"/>
              <a:t>exact test to compare frequency between the </a:t>
            </a:r>
            <a:r>
              <a:rPr lang="en-AU" sz="1400" dirty="0" smtClean="0"/>
              <a:t>FCCTX or EOCRC groups and </a:t>
            </a:r>
            <a:r>
              <a:rPr lang="en-AU" sz="1400" dirty="0" err="1" smtClean="0"/>
              <a:t>ExAC</a:t>
            </a:r>
            <a:endParaRPr lang="en-AU" sz="1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1" t="2414" r="9597" b="72585"/>
          <a:stretch/>
        </p:blipFill>
        <p:spPr>
          <a:xfrm>
            <a:off x="1857272" y="3588327"/>
            <a:ext cx="5117728" cy="2160000"/>
          </a:xfrm>
        </p:spPr>
      </p:pic>
      <p:sp>
        <p:nvSpPr>
          <p:cNvPr id="10" name="TextBox 9"/>
          <p:cNvSpPr txBox="1"/>
          <p:nvPr/>
        </p:nvSpPr>
        <p:spPr>
          <a:xfrm>
            <a:off x="1608878" y="3969327"/>
            <a:ext cx="625491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FCCTX</a:t>
            </a:r>
          </a:p>
          <a:p>
            <a:pPr algn="r"/>
            <a:r>
              <a:rPr lang="en-AU" sz="950" b="1" dirty="0">
                <a:latin typeface="+mn-lt"/>
                <a:ea typeface="Calibri" charset="0"/>
                <a:cs typeface="Calibri" charset="0"/>
              </a:rPr>
              <a:t>E</a:t>
            </a:r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OCRC</a:t>
            </a:r>
            <a:endParaRPr lang="en-AU" sz="950" b="1" dirty="0">
              <a:latin typeface="+mn-lt"/>
              <a:ea typeface="Calibri" charset="0"/>
              <a:cs typeface="Calibri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57746" y="4984429"/>
            <a:ext cx="909223" cy="2385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AU" sz="950" b="1" dirty="0" smtClean="0">
                <a:latin typeface="+mn-lt"/>
                <a:ea typeface="Calibri" charset="0"/>
                <a:cs typeface="Calibri" charset="0"/>
              </a:rPr>
              <a:t>(pathogenic)</a:t>
            </a:r>
          </a:p>
        </p:txBody>
      </p:sp>
    </p:spTree>
    <p:extLst>
      <p:ext uri="{BB962C8B-B14F-4D97-AF65-F5344CB8AC3E}">
        <p14:creationId xmlns:p14="http://schemas.microsoft.com/office/powerpoint/2010/main" val="1967022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Summary and Future Directions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14400"/>
            <a:ext cx="8610600" cy="5410200"/>
          </a:xfrm>
        </p:spPr>
        <p:txBody>
          <a:bodyPr/>
          <a:lstStyle/>
          <a:p>
            <a:pPr marL="0" indent="0">
              <a:buNone/>
            </a:pPr>
            <a:r>
              <a:rPr lang="en-AU" sz="2000" b="1" dirty="0" smtClean="0"/>
              <a:t>Summary</a:t>
            </a:r>
          </a:p>
          <a:p>
            <a:r>
              <a:rPr lang="en-AU" sz="1800" dirty="0" smtClean="0"/>
              <a:t>Established CRC susceptibility genes account for a small proportion of families meeting FCCTX, including in genes associated with rare polyposis syndromes</a:t>
            </a:r>
          </a:p>
          <a:p>
            <a:endParaRPr lang="en-AU" sz="1400" dirty="0"/>
          </a:p>
          <a:p>
            <a:r>
              <a:rPr lang="en-AU" sz="1800" dirty="0" smtClean="0"/>
              <a:t>Identified additional CRC-affected families with </a:t>
            </a:r>
            <a:r>
              <a:rPr lang="en-AU" sz="1800" i="1" dirty="0" smtClean="0"/>
              <a:t>FAN1</a:t>
            </a:r>
            <a:r>
              <a:rPr lang="en-AU" sz="1800" dirty="0" smtClean="0"/>
              <a:t> likely pathogenic variants</a:t>
            </a:r>
            <a:endParaRPr lang="en-AU" sz="1800" dirty="0"/>
          </a:p>
          <a:p>
            <a:r>
              <a:rPr lang="en-AU" sz="1800" dirty="0"/>
              <a:t>No significant enrichment of likely pathogenic variants in </a:t>
            </a:r>
            <a:r>
              <a:rPr lang="en-AU" sz="1800" i="1" dirty="0"/>
              <a:t>FAN1</a:t>
            </a:r>
          </a:p>
          <a:p>
            <a:endParaRPr lang="en-AU" sz="1400" i="1" dirty="0"/>
          </a:p>
          <a:p>
            <a:r>
              <a:rPr lang="en-AU" sz="1800" dirty="0" smtClean="0"/>
              <a:t>Enrichment of </a:t>
            </a:r>
            <a:r>
              <a:rPr lang="en-AU" sz="1800" i="1" dirty="0" smtClean="0"/>
              <a:t>POLE</a:t>
            </a:r>
            <a:r>
              <a:rPr lang="en-AU" sz="1800" dirty="0" smtClean="0"/>
              <a:t> and </a:t>
            </a:r>
            <a:r>
              <a:rPr lang="en-AU" sz="1800" i="1" dirty="0" smtClean="0"/>
              <a:t>POLD1</a:t>
            </a:r>
            <a:r>
              <a:rPr lang="en-AU" sz="1800" dirty="0" smtClean="0"/>
              <a:t> likely pathogenic variants in both familial and early onset </a:t>
            </a:r>
            <a:r>
              <a:rPr lang="en-AU" sz="1800" dirty="0"/>
              <a:t>CRC </a:t>
            </a:r>
            <a:r>
              <a:rPr lang="en-AU" sz="1800" dirty="0" smtClean="0"/>
              <a:t>– including variants </a:t>
            </a:r>
            <a:r>
              <a:rPr lang="en-AU" sz="1800" dirty="0"/>
              <a:t>outside the exonuclease domains </a:t>
            </a:r>
            <a:endParaRPr lang="en-AU" sz="1800" dirty="0" smtClean="0"/>
          </a:p>
          <a:p>
            <a:endParaRPr lang="en-AU" sz="1400" dirty="0" smtClean="0"/>
          </a:p>
          <a:p>
            <a:r>
              <a:rPr lang="en-AU" sz="1800" dirty="0" smtClean="0"/>
              <a:t>Enrichment of </a:t>
            </a:r>
            <a:r>
              <a:rPr lang="en-AU" sz="1800" dirty="0" err="1" smtClean="0"/>
              <a:t>monoallelic</a:t>
            </a:r>
            <a:r>
              <a:rPr lang="en-AU" sz="1800" dirty="0" smtClean="0"/>
              <a:t> </a:t>
            </a:r>
            <a:r>
              <a:rPr lang="en-AU" sz="1800" i="1" dirty="0" smtClean="0"/>
              <a:t>NTHL1</a:t>
            </a:r>
            <a:r>
              <a:rPr lang="en-AU" sz="1800" dirty="0" smtClean="0"/>
              <a:t> variants in </a:t>
            </a:r>
            <a:r>
              <a:rPr lang="en-AU" sz="1800" dirty="0"/>
              <a:t>both familial and early onset CRC</a:t>
            </a:r>
          </a:p>
          <a:p>
            <a:endParaRPr lang="en-AU" sz="1200" i="1" dirty="0"/>
          </a:p>
          <a:p>
            <a:pPr marL="0" indent="0">
              <a:buNone/>
            </a:pPr>
            <a:r>
              <a:rPr lang="en-AU" sz="2000" b="1" dirty="0" smtClean="0"/>
              <a:t>Ongoing work</a:t>
            </a:r>
          </a:p>
          <a:p>
            <a:r>
              <a:rPr lang="en-AU" sz="1800" dirty="0" smtClean="0"/>
              <a:t>Additional 3,000 CRC-affected probands and controls from Colon-CFR</a:t>
            </a:r>
          </a:p>
          <a:p>
            <a:r>
              <a:rPr lang="en-AU" sz="1800" dirty="0" smtClean="0"/>
              <a:t>Improve variant classification in </a:t>
            </a:r>
            <a:r>
              <a:rPr lang="en-AU" sz="1800" i="1" dirty="0" smtClean="0"/>
              <a:t>POLE, POLD1 </a:t>
            </a:r>
            <a:r>
              <a:rPr lang="en-AU" sz="1800" dirty="0" smtClean="0"/>
              <a:t>and</a:t>
            </a:r>
            <a:r>
              <a:rPr lang="en-AU" sz="1800" i="1" dirty="0" smtClean="0"/>
              <a:t> NTHL1 </a:t>
            </a:r>
            <a:r>
              <a:rPr lang="en-AU" sz="1800" dirty="0" smtClean="0"/>
              <a:t>genes</a:t>
            </a:r>
          </a:p>
          <a:p>
            <a:r>
              <a:rPr lang="en-AU" sz="1800" dirty="0" smtClean="0"/>
              <a:t>Risks of CRC associated with </a:t>
            </a:r>
            <a:r>
              <a:rPr lang="en-AU" sz="1800" dirty="0" err="1" smtClean="0"/>
              <a:t>monoallelic</a:t>
            </a:r>
            <a:r>
              <a:rPr lang="en-AU" sz="1800" dirty="0" smtClean="0"/>
              <a:t> </a:t>
            </a:r>
            <a:r>
              <a:rPr lang="en-AU" sz="1800" i="1" dirty="0" smtClean="0"/>
              <a:t>NTHL1</a:t>
            </a:r>
            <a:r>
              <a:rPr lang="en-AU" sz="1800" dirty="0" smtClean="0"/>
              <a:t> carriers</a:t>
            </a:r>
          </a:p>
          <a:p>
            <a:r>
              <a:rPr lang="en-AU" sz="1800" dirty="0" smtClean="0"/>
              <a:t>Candidate genes from WGS/WES in FCCTX – including structural variant analysis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50141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2743200" y="19975"/>
            <a:ext cx="5486400" cy="762000"/>
          </a:xfrm>
        </p:spPr>
        <p:txBody>
          <a:bodyPr>
            <a:normAutofit fontScale="90000"/>
          </a:bodyPr>
          <a:lstStyle/>
          <a:p>
            <a:pPr lvl="2" eaLnBrk="1" hangingPunct="1">
              <a:defRPr/>
            </a:pPr>
            <a:r>
              <a:rPr lang="en-US" dirty="0" smtClean="0">
                <a:latin typeface="Bookman Old Style" pitchFamily="-108" charset="0"/>
              </a:rPr>
              <a:t>Acknowledgments</a:t>
            </a:r>
            <a:br>
              <a:rPr lang="en-US" dirty="0" smtClean="0">
                <a:latin typeface="Bookman Old Style" pitchFamily="-108" charset="0"/>
              </a:rPr>
            </a:br>
            <a:r>
              <a:rPr lang="en-US" sz="1200" dirty="0" smtClean="0">
                <a:latin typeface="Bookman Old Style" pitchFamily="-108" charset="0"/>
              </a:rPr>
              <a:t/>
            </a:r>
            <a:br>
              <a:rPr lang="en-US" sz="1200" dirty="0" smtClean="0">
                <a:latin typeface="Bookman Old Style" pitchFamily="-108" charset="0"/>
              </a:rPr>
            </a:br>
            <a:r>
              <a:rPr lang="en-US" sz="1400" i="1" dirty="0" smtClean="0">
                <a:cs typeface="Bookman Old Style" pitchFamily="-108" charset="0"/>
              </a:rPr>
              <a:t>Funding</a:t>
            </a:r>
            <a:r>
              <a:rPr lang="en-US" sz="1400" dirty="0" smtClean="0">
                <a:cs typeface="Bookman Old Style" pitchFamily="-108" charset="0"/>
              </a:rPr>
              <a:t> </a:t>
            </a:r>
            <a:r>
              <a:rPr lang="en-US" sz="1400" dirty="0">
                <a:cs typeface="Bookman Old Style" pitchFamily="-108" charset="0"/>
              </a:rPr>
              <a:t>- NCI/NIH and NHMRC of Australia</a:t>
            </a:r>
            <a:endParaRPr lang="en-US" sz="1400" dirty="0" smtClean="0">
              <a:latin typeface="Bookman Old Style" pitchFamily="-108" charset="0"/>
            </a:endParaRPr>
          </a:p>
        </p:txBody>
      </p:sp>
      <p:sp>
        <p:nvSpPr>
          <p:cNvPr id="41987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152400" y="1066799"/>
            <a:ext cx="4038600" cy="4839207"/>
          </a:xfrm>
        </p:spPr>
        <p:txBody>
          <a:bodyPr>
            <a:noAutofit/>
          </a:bodyPr>
          <a:lstStyle/>
          <a:p>
            <a:pPr marL="0" indent="0" eaLnBrk="1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smtClean="0">
                <a:cs typeface="Bookman Old Style" pitchFamily="-108" charset="0"/>
              </a:rPr>
              <a:t>Colorectal Oncogenomics Group, </a:t>
            </a:r>
            <a:r>
              <a:rPr lang="en-US" sz="1400" b="1" dirty="0" err="1" smtClean="0">
                <a:cs typeface="Bookman Old Style" pitchFamily="-108" charset="0"/>
              </a:rPr>
              <a:t>UoM</a:t>
            </a:r>
            <a:endParaRPr lang="en-US" sz="1400" b="1" dirty="0" smtClean="0">
              <a:cs typeface="Bookman Old Style" pitchFamily="-108" charset="0"/>
            </a:endParaRP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>
                <a:cs typeface="Bookman Old Style" pitchFamily="-108" charset="0"/>
              </a:rPr>
              <a:t>Dr Daniel Buchanan</a:t>
            </a: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>
                <a:cs typeface="Bookman Old Style" pitchFamily="-108" charset="0"/>
              </a:rPr>
              <a:t>Dr </a:t>
            </a:r>
            <a:r>
              <a:rPr lang="en-US" sz="1400" dirty="0">
                <a:cs typeface="Bookman Old Style" pitchFamily="-108" charset="0"/>
              </a:rPr>
              <a:t>Mark </a:t>
            </a:r>
            <a:r>
              <a:rPr lang="en-US" sz="1400" dirty="0" smtClean="0">
                <a:cs typeface="Bookman Old Style" pitchFamily="-108" charset="0"/>
              </a:rPr>
              <a:t>Clendenning</a:t>
            </a: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>
                <a:cs typeface="Bookman Old Style" pitchFamily="-108" charset="0"/>
              </a:rPr>
              <a:t>Assoc</a:t>
            </a:r>
            <a:r>
              <a:rPr lang="en-US" sz="1400" dirty="0">
                <a:cs typeface="Bookman Old Style" pitchFamily="-108" charset="0"/>
              </a:rPr>
              <a:t>. Prof. Christophe </a:t>
            </a:r>
            <a:r>
              <a:rPr lang="en-US" sz="1400" dirty="0" smtClean="0">
                <a:cs typeface="Bookman Old Style" pitchFamily="-108" charset="0"/>
              </a:rPr>
              <a:t>Rosty</a:t>
            </a: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>
                <a:cs typeface="Bookman Old Style" pitchFamily="-108" charset="0"/>
              </a:rPr>
              <a:t>Dr Harindra Jayasekara</a:t>
            </a: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err="1" smtClean="0">
                <a:cs typeface="Bookman Old Style" pitchFamily="-108" charset="0"/>
              </a:rPr>
              <a:t>Mr</a:t>
            </a:r>
            <a:r>
              <a:rPr lang="en-US" sz="1400" dirty="0" smtClean="0">
                <a:cs typeface="Bookman Old Style" pitchFamily="-108" charset="0"/>
              </a:rPr>
              <a:t> Neil O’Callaghan</a:t>
            </a: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err="1" smtClean="0">
                <a:cs typeface="Bookman Old Style" pitchFamily="-108" charset="0"/>
              </a:rPr>
              <a:t>Ms</a:t>
            </a:r>
            <a:r>
              <a:rPr lang="en-US" sz="1400" dirty="0" smtClean="0">
                <a:cs typeface="Bookman Old Style" pitchFamily="-108" charset="0"/>
              </a:rPr>
              <a:t> Susan Preston</a:t>
            </a: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err="1" smtClean="0">
                <a:cs typeface="Bookman Old Style" pitchFamily="-108" charset="0"/>
              </a:rPr>
              <a:t>Ms</a:t>
            </a:r>
            <a:r>
              <a:rPr lang="en-US" sz="1400" dirty="0" smtClean="0">
                <a:cs typeface="Bookman Old Style" pitchFamily="-108" charset="0"/>
              </a:rPr>
              <a:t> Marie </a:t>
            </a:r>
            <a:r>
              <a:rPr lang="en-US" sz="1400" dirty="0" err="1" smtClean="0">
                <a:cs typeface="Bookman Old Style" pitchFamily="-108" charset="0"/>
              </a:rPr>
              <a:t>Lorans</a:t>
            </a:r>
            <a:endParaRPr lang="en-US" sz="1400" dirty="0" smtClean="0">
              <a:cs typeface="Bookman Old Style" pitchFamily="-108" charset="0"/>
            </a:endParaRP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err="1" smtClean="0">
                <a:cs typeface="Bookman Old Style" pitchFamily="-108" charset="0"/>
              </a:rPr>
              <a:t>Ms</a:t>
            </a:r>
            <a:r>
              <a:rPr lang="en-US" sz="1400" dirty="0" smtClean="0">
                <a:cs typeface="Bookman Old Style" pitchFamily="-108" charset="0"/>
              </a:rPr>
              <a:t> Sharelle Joseland</a:t>
            </a:r>
            <a:endParaRPr lang="en-US" sz="1400" dirty="0">
              <a:cs typeface="Bookman Old Style" pitchFamily="-108" charset="0"/>
            </a:endParaRPr>
          </a:p>
          <a:p>
            <a:pPr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400" dirty="0" smtClean="0">
              <a:cs typeface="Bookman Old Style" pitchFamily="-108" charset="0"/>
            </a:endParaRPr>
          </a:p>
          <a:p>
            <a:pPr marL="0" indent="0" eaLnBrk="1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smtClean="0">
                <a:cs typeface="Bookman Old Style" pitchFamily="-108" charset="0"/>
              </a:rPr>
              <a:t>Melbourne Bioinformatics, </a:t>
            </a:r>
            <a:r>
              <a:rPr lang="en-US" sz="1400" b="1" dirty="0" err="1" smtClean="0">
                <a:cs typeface="Bookman Old Style" pitchFamily="-108" charset="0"/>
              </a:rPr>
              <a:t>UoM</a:t>
            </a:r>
            <a:endParaRPr lang="en-US" sz="1400" b="1" dirty="0">
              <a:cs typeface="Bookman Old Style" pitchFamily="-108" charset="0"/>
            </a:endParaRP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>
                <a:cs typeface="Bookman Old Style" pitchFamily="-108" charset="0"/>
              </a:rPr>
              <a:t>Dr Khalid Mahmood</a:t>
            </a: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>
                <a:cs typeface="Bookman Old Style" pitchFamily="-108" charset="0"/>
              </a:rPr>
              <a:t>Assoc. Prof. Danny Park</a:t>
            </a:r>
          </a:p>
          <a:p>
            <a:pPr marL="0" indent="0" eaLnBrk="1" hangingPunct="1"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>
              <a:cs typeface="Bookman Old Style" pitchFamily="-108" charset="0"/>
            </a:endParaRPr>
          </a:p>
          <a:p>
            <a:pPr marL="0" indent="0" eaLnBrk="1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smtClean="0">
                <a:cs typeface="Bookman Old Style" pitchFamily="-108" charset="0"/>
              </a:rPr>
              <a:t>Genetic </a:t>
            </a:r>
            <a:r>
              <a:rPr lang="en-US" sz="1400" b="1" dirty="0">
                <a:cs typeface="Bookman Old Style" pitchFamily="-108" charset="0"/>
              </a:rPr>
              <a:t>Epidemiology Laboratory, </a:t>
            </a:r>
            <a:r>
              <a:rPr lang="en-US" sz="1400" b="1" dirty="0" err="1">
                <a:cs typeface="Bookman Old Style" pitchFamily="-108" charset="0"/>
              </a:rPr>
              <a:t>UoM</a:t>
            </a:r>
            <a:endParaRPr lang="en-US" sz="1400" b="1" dirty="0">
              <a:cs typeface="Bookman Old Style" pitchFamily="-108" charset="0"/>
            </a:endParaRP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cs typeface="Bookman Old Style" pitchFamily="-108" charset="0"/>
              </a:rPr>
              <a:t>Prof. Melissa Southey</a:t>
            </a: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400" dirty="0" smtClean="0">
                <a:cs typeface="Bookman Old Style" pitchFamily="-108" charset="0"/>
              </a:rPr>
              <a:t>Members GEL</a:t>
            </a:r>
            <a:endParaRPr lang="en-US" sz="1400" dirty="0">
              <a:cs typeface="Bookman Old Style" pitchFamily="-108" charset="0"/>
            </a:endParaRPr>
          </a:p>
          <a:p>
            <a:pPr marL="0" indent="0" eaLnBrk="1" hangingPunct="1"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 smtClean="0">
              <a:cs typeface="Bookman Old Style" pitchFamily="-108" charset="0"/>
            </a:endParaRPr>
          </a:p>
          <a:p>
            <a:pPr marL="0" indent="0" eaLnBrk="1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smtClean="0">
                <a:cs typeface="Bookman Old Style" pitchFamily="-108" charset="0"/>
              </a:rPr>
              <a:t>Royal </a:t>
            </a:r>
            <a:r>
              <a:rPr lang="en-US" sz="1400" b="1" dirty="0">
                <a:cs typeface="Bookman Old Style" pitchFamily="-108" charset="0"/>
              </a:rPr>
              <a:t>Melbourne Hospital</a:t>
            </a: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cs typeface="Bookman Old Style" pitchFamily="-108" charset="0"/>
              </a:rPr>
              <a:t>Prof. Ingrid Winship</a:t>
            </a:r>
          </a:p>
          <a:p>
            <a:pPr lvl="1" eaLnBrk="1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cs typeface="Bookman Old Style" pitchFamily="-108" charset="0"/>
              </a:rPr>
              <a:t>Prof. Finlay Macrae</a:t>
            </a:r>
          </a:p>
          <a:p>
            <a:pPr marL="0" indent="0" eaLnBrk="1" hangingPunct="1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cs typeface="Bookman Old Style" pitchFamily="-108" charset="0"/>
            </a:endParaRPr>
          </a:p>
        </p:txBody>
      </p:sp>
      <p:sp>
        <p:nvSpPr>
          <p:cNvPr id="41988" name="Rectangle 4"/>
          <p:cNvSpPr>
            <a:spLocks noGrp="1" noChangeArrowheads="1"/>
          </p:cNvSpPr>
          <p:nvPr>
            <p:ph sz="half" idx="2"/>
          </p:nvPr>
        </p:nvSpPr>
        <p:spPr>
          <a:xfrm>
            <a:off x="4536281" y="1066800"/>
            <a:ext cx="4567238" cy="4869641"/>
          </a:xfrm>
        </p:spPr>
        <p:txBody>
          <a:bodyPr>
            <a:noAutofit/>
          </a:bodyPr>
          <a:lstStyle/>
          <a:p>
            <a:pPr marL="0" indent="0" eaLnBrk="1" hangingPunct="1">
              <a:spcBef>
                <a:spcPts val="0"/>
              </a:spcBef>
              <a:buNone/>
            </a:pPr>
            <a:r>
              <a:rPr lang="en-US" sz="1400" b="1" dirty="0" smtClean="0">
                <a:cs typeface="Bookman Old Style" pitchFamily="-108" charset="0"/>
              </a:rPr>
              <a:t>Centre </a:t>
            </a:r>
            <a:r>
              <a:rPr lang="en-US" sz="1400" b="1" dirty="0">
                <a:cs typeface="Bookman Old Style" pitchFamily="-108" charset="0"/>
              </a:rPr>
              <a:t>for Epidemiology </a:t>
            </a:r>
            <a:r>
              <a:rPr lang="en-US" sz="1400" b="1" dirty="0" smtClean="0">
                <a:cs typeface="Bookman Old Style" pitchFamily="-108" charset="0"/>
              </a:rPr>
              <a:t>&amp; </a:t>
            </a:r>
            <a:r>
              <a:rPr lang="en-US" sz="1400" b="1" dirty="0">
                <a:cs typeface="Bookman Old Style" pitchFamily="-108" charset="0"/>
              </a:rPr>
              <a:t>Biostatistics</a:t>
            </a:r>
            <a:r>
              <a:rPr lang="en-US" sz="1400" b="1" dirty="0" smtClean="0">
                <a:cs typeface="Bookman Old Style" pitchFamily="-108" charset="0"/>
              </a:rPr>
              <a:t>, </a:t>
            </a:r>
            <a:r>
              <a:rPr lang="en-US" sz="1400" b="1" dirty="0" err="1" smtClean="0">
                <a:cs typeface="Bookman Old Style" pitchFamily="-108" charset="0"/>
              </a:rPr>
              <a:t>UoM</a:t>
            </a:r>
            <a:endParaRPr lang="en-US" sz="1400" b="1" dirty="0">
              <a:cs typeface="Bookman Old Style" pitchFamily="-108" charset="0"/>
            </a:endParaRPr>
          </a:p>
          <a:p>
            <a:pPr lvl="1" eaLnBrk="1" hangingPunct="1">
              <a:spcBef>
                <a:spcPts val="0"/>
              </a:spcBef>
            </a:pPr>
            <a:r>
              <a:rPr lang="en-US" sz="1400" dirty="0" smtClean="0">
                <a:cs typeface="Bookman Old Style" pitchFamily="-108" charset="0"/>
              </a:rPr>
              <a:t>Prof</a:t>
            </a:r>
            <a:r>
              <a:rPr lang="en-US" sz="1400" dirty="0">
                <a:cs typeface="Bookman Old Style" pitchFamily="-108" charset="0"/>
              </a:rPr>
              <a:t>. Mark Jenkins</a:t>
            </a:r>
          </a:p>
          <a:p>
            <a:pPr lvl="1" eaLnBrk="1" hangingPunct="1">
              <a:spcBef>
                <a:spcPts val="0"/>
              </a:spcBef>
            </a:pPr>
            <a:r>
              <a:rPr lang="en-US" sz="1400" dirty="0">
                <a:cs typeface="Bookman Old Style" pitchFamily="-108" charset="0"/>
              </a:rPr>
              <a:t>Prof. John Hopper</a:t>
            </a:r>
          </a:p>
          <a:p>
            <a:pPr lvl="1" eaLnBrk="1" hangingPunct="1">
              <a:spcBef>
                <a:spcPts val="0"/>
              </a:spcBef>
            </a:pPr>
            <a:r>
              <a:rPr lang="en-US" sz="1400" dirty="0">
                <a:cs typeface="Bookman Old Style" pitchFamily="-108" charset="0"/>
              </a:rPr>
              <a:t>Dr Aung </a:t>
            </a:r>
            <a:r>
              <a:rPr lang="en-US" sz="1400" dirty="0" smtClean="0">
                <a:cs typeface="Bookman Old Style" pitchFamily="-108" charset="0"/>
              </a:rPr>
              <a:t>Win</a:t>
            </a:r>
          </a:p>
          <a:p>
            <a:pPr lvl="1" eaLnBrk="1" hangingPunct="1">
              <a:spcBef>
                <a:spcPts val="0"/>
              </a:spcBef>
            </a:pPr>
            <a:r>
              <a:rPr lang="en-US" sz="1400" dirty="0" smtClean="0">
                <a:cs typeface="Bookman Old Style" pitchFamily="-108" charset="0"/>
              </a:rPr>
              <a:t>CRC unit of CEB</a:t>
            </a:r>
            <a:endParaRPr lang="en-AU" sz="1400" dirty="0">
              <a:cs typeface="Bookman Old Style" pitchFamily="-108" charset="0"/>
            </a:endParaRPr>
          </a:p>
          <a:p>
            <a:pPr marL="0" indent="0" eaLnBrk="1" hangingPunct="1">
              <a:spcBef>
                <a:spcPts val="0"/>
              </a:spcBef>
              <a:buNone/>
            </a:pPr>
            <a:endParaRPr lang="en-US" sz="1400" b="1" dirty="0" smtClean="0">
              <a:cs typeface="Bookman Old Style" pitchFamily="-108" charset="0"/>
            </a:endParaRPr>
          </a:p>
          <a:p>
            <a:pPr marL="0" indent="0" eaLnBrk="1" hangingPunct="1">
              <a:spcBef>
                <a:spcPts val="0"/>
              </a:spcBef>
              <a:buNone/>
            </a:pPr>
            <a:endParaRPr lang="en-US" sz="1400" b="1" i="1" dirty="0" smtClean="0">
              <a:cs typeface="Bookman Old Style" pitchFamily="-108" charset="0"/>
            </a:endParaRPr>
          </a:p>
          <a:p>
            <a:pPr marL="0" indent="0" eaLnBrk="1" hangingPunct="1">
              <a:spcBef>
                <a:spcPts val="0"/>
              </a:spcBef>
              <a:buNone/>
            </a:pPr>
            <a:endParaRPr lang="en-US" sz="1400" b="1" i="1" u="sng" dirty="0" smtClean="0">
              <a:cs typeface="Bookman Old Style" pitchFamily="-108" charset="0"/>
            </a:endParaRPr>
          </a:p>
          <a:p>
            <a:pPr marL="0" indent="0" eaLnBrk="1" hangingPunct="1">
              <a:spcBef>
                <a:spcPts val="0"/>
              </a:spcBef>
              <a:buNone/>
            </a:pPr>
            <a:endParaRPr lang="en-US" sz="1400" b="1" i="1" u="sng" dirty="0">
              <a:cs typeface="Bookman Old Style" pitchFamily="-108" charset="0"/>
            </a:endParaRPr>
          </a:p>
          <a:p>
            <a:pPr marL="0" indent="0" eaLnBrk="1" hangingPunct="1">
              <a:spcBef>
                <a:spcPts val="0"/>
              </a:spcBef>
              <a:buNone/>
            </a:pPr>
            <a:r>
              <a:rPr lang="en-US" sz="1400" b="1" i="1" u="sng" dirty="0" smtClean="0">
                <a:cs typeface="Bookman Old Style" pitchFamily="-108" charset="0"/>
              </a:rPr>
              <a:t>Colon Cancer Family Registry Collaborators</a:t>
            </a:r>
          </a:p>
          <a:p>
            <a:pPr marL="0" indent="0" eaLnBrk="1" hangingPunct="1">
              <a:spcBef>
                <a:spcPts val="0"/>
              </a:spcBef>
              <a:buNone/>
            </a:pPr>
            <a:endParaRPr lang="en-US" sz="1400" b="1" dirty="0" smtClean="0">
              <a:cs typeface="Bookman Old Style" pitchFamily="-108" charset="0"/>
            </a:endParaRPr>
          </a:p>
          <a:p>
            <a:pPr marL="0" indent="0" eaLnBrk="1" hangingPunct="1">
              <a:spcBef>
                <a:spcPts val="0"/>
              </a:spcBef>
              <a:buNone/>
            </a:pPr>
            <a:r>
              <a:rPr lang="en-US" sz="1400" b="1" dirty="0" smtClean="0">
                <a:cs typeface="Bookman Old Style" pitchFamily="-108" charset="0"/>
              </a:rPr>
              <a:t>Ontario Institute of Cancer Research</a:t>
            </a:r>
            <a:endParaRPr lang="en-US" sz="1400" b="1" dirty="0">
              <a:cs typeface="Bookman Old Style" pitchFamily="-108" charset="0"/>
            </a:endParaRPr>
          </a:p>
          <a:p>
            <a:pPr lvl="1" eaLnBrk="1" hangingPunct="1">
              <a:spcBef>
                <a:spcPts val="0"/>
              </a:spcBef>
            </a:pPr>
            <a:r>
              <a:rPr lang="en-US" sz="1400" dirty="0">
                <a:cs typeface="Bookman Old Style" pitchFamily="-108" charset="0"/>
              </a:rPr>
              <a:t>Prof. </a:t>
            </a:r>
            <a:r>
              <a:rPr lang="en-US" sz="1400" dirty="0" smtClean="0">
                <a:cs typeface="Bookman Old Style" pitchFamily="-108" charset="0"/>
              </a:rPr>
              <a:t>Steven Gallinger</a:t>
            </a:r>
            <a:endParaRPr lang="en-US" sz="1400" dirty="0">
              <a:cs typeface="Bookman Old Style" pitchFamily="-108" charset="0"/>
            </a:endParaRPr>
          </a:p>
          <a:p>
            <a:pPr lvl="1" eaLnBrk="1" hangingPunct="1">
              <a:spcBef>
                <a:spcPts val="0"/>
              </a:spcBef>
            </a:pPr>
            <a:r>
              <a:rPr lang="en-US" sz="1400" dirty="0" smtClean="0">
                <a:cs typeface="Bookman Old Style" pitchFamily="-108" charset="0"/>
              </a:rPr>
              <a:t>Dr Ashton Connor</a:t>
            </a:r>
            <a:endParaRPr lang="en-AU" sz="1400" dirty="0">
              <a:cs typeface="Bookman Old Style" pitchFamily="-108" charset="0"/>
            </a:endParaRPr>
          </a:p>
          <a:p>
            <a:pPr marL="0" indent="0" eaLnBrk="1" hangingPunct="1">
              <a:spcBef>
                <a:spcPts val="600"/>
              </a:spcBef>
              <a:buNone/>
            </a:pPr>
            <a:r>
              <a:rPr lang="en-US" sz="1400" b="1" dirty="0" smtClean="0">
                <a:cs typeface="Bookman Old Style" pitchFamily="-108" charset="0"/>
              </a:rPr>
              <a:t>University of Virginia, School of Medicine</a:t>
            </a:r>
          </a:p>
          <a:p>
            <a:pPr lvl="1" eaLnBrk="1" hangingPunct="1">
              <a:spcBef>
                <a:spcPts val="0"/>
              </a:spcBef>
            </a:pPr>
            <a:r>
              <a:rPr lang="en-US" sz="1400" dirty="0" smtClean="0">
                <a:cs typeface="Bookman Old Style" pitchFamily="-108" charset="0"/>
              </a:rPr>
              <a:t>Prof. Graham Casey</a:t>
            </a:r>
            <a:endParaRPr lang="en-AU" sz="1400" dirty="0">
              <a:cs typeface="Bookman Old Style" pitchFamily="-108" charset="0"/>
            </a:endParaRPr>
          </a:p>
          <a:p>
            <a:pPr marL="0" indent="0" eaLnBrk="1" hangingPunct="1">
              <a:spcBef>
                <a:spcPts val="600"/>
              </a:spcBef>
              <a:buNone/>
            </a:pPr>
            <a:r>
              <a:rPr lang="en-US" sz="1400" b="1" dirty="0" smtClean="0">
                <a:cs typeface="Bookman Old Style" pitchFamily="-108" charset="0"/>
              </a:rPr>
              <a:t>Translational Genomics Research Institute (TGEN)</a:t>
            </a:r>
            <a:endParaRPr lang="en-US" sz="1400" b="1" dirty="0">
              <a:cs typeface="Bookman Old Style" pitchFamily="-108" charset="0"/>
            </a:endParaRPr>
          </a:p>
          <a:p>
            <a:pPr lvl="1" eaLnBrk="1" hangingPunct="1">
              <a:spcBef>
                <a:spcPts val="0"/>
              </a:spcBef>
            </a:pPr>
            <a:r>
              <a:rPr lang="en-US" sz="1400" dirty="0" smtClean="0">
                <a:cs typeface="Bookman Old Style" pitchFamily="-108" charset="0"/>
              </a:rPr>
              <a:t>Assoc. Prof. David Duggan</a:t>
            </a:r>
            <a:endParaRPr lang="en-AU" sz="1400" dirty="0">
              <a:cs typeface="Bookman Old Style" pitchFamily="-108" charset="0"/>
            </a:endParaRPr>
          </a:p>
          <a:p>
            <a:pPr marL="0" indent="0" eaLnBrk="1" hangingPunct="1">
              <a:spcBef>
                <a:spcPts val="600"/>
              </a:spcBef>
              <a:buNone/>
            </a:pPr>
            <a:r>
              <a:rPr lang="en-US" sz="1400" b="1" dirty="0" smtClean="0">
                <a:cs typeface="Bookman Old Style" pitchFamily="-108" charset="0"/>
              </a:rPr>
              <a:t>Mayo Clinic</a:t>
            </a:r>
            <a:endParaRPr lang="en-US" sz="1400" b="1" dirty="0">
              <a:cs typeface="Bookman Old Style" pitchFamily="-108" charset="0"/>
            </a:endParaRPr>
          </a:p>
          <a:p>
            <a:pPr lvl="1" eaLnBrk="1" hangingPunct="1">
              <a:spcBef>
                <a:spcPts val="0"/>
              </a:spcBef>
            </a:pPr>
            <a:r>
              <a:rPr lang="en-US" sz="1400" dirty="0">
                <a:cs typeface="Bookman Old Style" pitchFamily="-108" charset="0"/>
              </a:rPr>
              <a:t>Prof. </a:t>
            </a:r>
            <a:r>
              <a:rPr lang="en-US" sz="1400" dirty="0" smtClean="0">
                <a:cs typeface="Bookman Old Style" pitchFamily="-108" charset="0"/>
              </a:rPr>
              <a:t>Stephen Thibodeau</a:t>
            </a:r>
          </a:p>
          <a:p>
            <a:pPr lvl="1" eaLnBrk="1" hangingPunct="1">
              <a:spcBef>
                <a:spcPts val="0"/>
              </a:spcBef>
            </a:pPr>
            <a:r>
              <a:rPr lang="en-US" sz="1400" dirty="0" smtClean="0">
                <a:cs typeface="Bookman Old Style" pitchFamily="-108" charset="0"/>
              </a:rPr>
              <a:t>Prof. Laney Lindor</a:t>
            </a:r>
            <a:endParaRPr lang="en-US" sz="1400" dirty="0">
              <a:cs typeface="Bookman Old Style" pitchFamily="-108" charset="0"/>
            </a:endParaRPr>
          </a:p>
          <a:p>
            <a:pPr marL="0" indent="0" eaLnBrk="1" hangingPunct="1">
              <a:spcBef>
                <a:spcPts val="0"/>
              </a:spcBef>
              <a:buNone/>
            </a:pPr>
            <a:endParaRPr lang="en-US" sz="1200" b="1" i="1" dirty="0" smtClean="0">
              <a:cs typeface="Bookman Old Style" pitchFamily="-108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0" y="5974540"/>
            <a:ext cx="9144000" cy="883459"/>
            <a:chOff x="35496" y="5805264"/>
            <a:chExt cx="9108504" cy="1052736"/>
          </a:xfrm>
        </p:grpSpPr>
        <p:pic>
          <p:nvPicPr>
            <p:cNvPr id="7" name="Picture 6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774" t="9712" r="21719" b="74458"/>
            <a:stretch>
              <a:fillRect/>
            </a:stretch>
          </p:blipFill>
          <p:spPr bwMode="auto">
            <a:xfrm>
              <a:off x="35496" y="5805264"/>
              <a:ext cx="9108504" cy="1052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6911752" y="5805264"/>
              <a:ext cx="22322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600" dirty="0" smtClean="0">
                  <a:solidFill>
                    <a:srgbClr val="00B050"/>
                  </a:solidFill>
                </a:rPr>
                <a:t>www.pedigree.org.au</a:t>
              </a:r>
              <a:endParaRPr lang="en-AU" sz="1600" dirty="0">
                <a:solidFill>
                  <a:srgbClr val="00B050"/>
                </a:solidFill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9900" y="6324600"/>
            <a:ext cx="23241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520005" y="2286000"/>
            <a:ext cx="44165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eaLnBrk="1" hangingPunct="1"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1400" b="1" i="1" dirty="0">
                <a:cs typeface="Bookman Old Style" pitchFamily="-108" charset="0"/>
              </a:rPr>
              <a:t>Australasian Colorectal Cancer Family Registry </a:t>
            </a:r>
          </a:p>
        </p:txBody>
      </p:sp>
      <p:pic>
        <p:nvPicPr>
          <p:cNvPr id="4" name="Picture 2" descr="VLSCI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5987857"/>
            <a:ext cx="2703937" cy="801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2852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Missing Heritability for Colorectal Cancer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1600" dirty="0"/>
              <a:t>Colorectal cancer (CRC) has a strong familial </a:t>
            </a:r>
            <a:r>
              <a:rPr lang="en-AU" sz="1600" dirty="0" smtClean="0"/>
              <a:t>component.</a:t>
            </a:r>
          </a:p>
          <a:p>
            <a:endParaRPr lang="en-AU" sz="1600" dirty="0"/>
          </a:p>
          <a:p>
            <a:r>
              <a:rPr lang="en-AU" sz="1600" dirty="0"/>
              <a:t>However, only 2-5% of CRC overall </a:t>
            </a:r>
            <a:r>
              <a:rPr lang="en-AU" sz="1600" dirty="0" smtClean="0"/>
              <a:t>risk can </a:t>
            </a:r>
            <a:r>
              <a:rPr lang="en-AU" sz="1600" dirty="0"/>
              <a:t>be explained by </a:t>
            </a:r>
            <a:r>
              <a:rPr lang="en-AU" sz="1600" dirty="0" smtClean="0"/>
              <a:t>mutations </a:t>
            </a:r>
            <a:r>
              <a:rPr lang="en-AU" sz="1600" dirty="0"/>
              <a:t>in known </a:t>
            </a:r>
            <a:r>
              <a:rPr lang="en-AU" sz="1600" dirty="0" smtClean="0"/>
              <a:t>genes</a:t>
            </a:r>
          </a:p>
          <a:p>
            <a:pPr lvl="1"/>
            <a:r>
              <a:rPr lang="en-AU" sz="1200" dirty="0" smtClean="0"/>
              <a:t>MMR </a:t>
            </a:r>
            <a:r>
              <a:rPr lang="en-AU" sz="1200" dirty="0"/>
              <a:t>genes, </a:t>
            </a:r>
            <a:r>
              <a:rPr lang="en-AU" sz="1200" i="1" dirty="0"/>
              <a:t>APC,</a:t>
            </a:r>
            <a:r>
              <a:rPr lang="en-AU" sz="1200" dirty="0"/>
              <a:t> </a:t>
            </a:r>
            <a:r>
              <a:rPr lang="en-AU" sz="1200" i="1" dirty="0"/>
              <a:t>MUTYH,</a:t>
            </a:r>
            <a:r>
              <a:rPr lang="en-AU" sz="1200" dirty="0"/>
              <a:t> </a:t>
            </a:r>
            <a:r>
              <a:rPr lang="en-AU" sz="1200" i="1" dirty="0"/>
              <a:t>STK11,</a:t>
            </a:r>
            <a:r>
              <a:rPr lang="en-AU" sz="1200" dirty="0"/>
              <a:t> </a:t>
            </a:r>
            <a:r>
              <a:rPr lang="en-AU" sz="1200" i="1" dirty="0"/>
              <a:t>BMPR1A,</a:t>
            </a:r>
            <a:r>
              <a:rPr lang="en-AU" sz="1200" dirty="0"/>
              <a:t> </a:t>
            </a:r>
            <a:r>
              <a:rPr lang="en-AU" sz="1200" i="1" dirty="0"/>
              <a:t>SMAD4 , PTEN, POLE and POLD1</a:t>
            </a:r>
            <a:r>
              <a:rPr lang="en-AU" sz="1200" dirty="0" smtClean="0"/>
              <a:t>.</a:t>
            </a:r>
          </a:p>
          <a:p>
            <a:endParaRPr lang="en-AU" sz="1600" dirty="0" smtClean="0"/>
          </a:p>
          <a:p>
            <a:r>
              <a:rPr lang="en-AU" sz="1600" dirty="0" smtClean="0"/>
              <a:t>In this study we consider individuals who are highly suspected to carry previously unidentified, moderate to high risk germline DNA variants:</a:t>
            </a:r>
          </a:p>
          <a:p>
            <a:endParaRPr lang="en-AU" sz="1600" dirty="0" smtClean="0"/>
          </a:p>
          <a:p>
            <a:pPr lvl="1"/>
            <a:r>
              <a:rPr lang="en-AU" sz="1600" dirty="0" smtClean="0"/>
              <a:t>Have a strong family history of CRC and other cancers OR have developed CRC at an early age.</a:t>
            </a:r>
          </a:p>
          <a:p>
            <a:pPr lvl="1"/>
            <a:endParaRPr lang="en-AU" sz="1600" dirty="0" smtClean="0"/>
          </a:p>
          <a:p>
            <a:pPr lvl="1"/>
            <a:r>
              <a:rPr lang="en-AU" sz="1600" dirty="0" smtClean="0"/>
              <a:t>Are not diagnosed with known inherited syndromes (e.g. </a:t>
            </a:r>
            <a:r>
              <a:rPr lang="en-AU" sz="1600" dirty="0"/>
              <a:t>Lynch syndrome, Familial adenomatous </a:t>
            </a:r>
            <a:r>
              <a:rPr lang="en-AU" sz="1600" dirty="0" smtClean="0"/>
              <a:t>polyposis, </a:t>
            </a:r>
            <a:r>
              <a:rPr lang="en-AU" sz="1600" dirty="0" err="1" smtClean="0"/>
              <a:t>etc</a:t>
            </a:r>
            <a:r>
              <a:rPr lang="en-AU" sz="1600" dirty="0" smtClean="0"/>
              <a:t>).</a:t>
            </a:r>
          </a:p>
          <a:p>
            <a:pPr lvl="1"/>
            <a:endParaRPr lang="en-AU" sz="1200" dirty="0"/>
          </a:p>
        </p:txBody>
      </p:sp>
    </p:spTree>
    <p:extLst>
      <p:ext uri="{BB962C8B-B14F-4D97-AF65-F5344CB8AC3E}">
        <p14:creationId xmlns:p14="http://schemas.microsoft.com/office/powerpoint/2010/main" val="3998327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5011_PPT_BG_EndPag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0" y="6613525"/>
            <a:ext cx="91440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© Copyright The University of Melbourne 2011 </a:t>
            </a:r>
          </a:p>
        </p:txBody>
      </p:sp>
      <p:pic>
        <p:nvPicPr>
          <p:cNvPr id="5124" name="Picture 4" descr="UOM-Rev3D_S_s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57600" y="1676400"/>
            <a:ext cx="1806575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71759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122193" y="882898"/>
            <a:ext cx="2379579" cy="423683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 smtClean="0"/>
              <a:t>CRC </a:t>
            </a:r>
            <a:r>
              <a:rPr lang="en-US" sz="1600" b="1" dirty="0"/>
              <a:t>and/or polyposis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2344399" y="1480711"/>
            <a:ext cx="3746171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339076" y="1483975"/>
            <a:ext cx="0" cy="1837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100909" y="1480712"/>
            <a:ext cx="0" cy="1837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196160" y="1296993"/>
            <a:ext cx="0" cy="18371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805779" y="1622023"/>
            <a:ext cx="1337009" cy="30164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Non-polyposis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5579604" y="1608902"/>
            <a:ext cx="1145114" cy="300803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80" b="1" dirty="0"/>
              <a:t>Polyposis</a:t>
            </a:r>
          </a:p>
        </p:txBody>
      </p:sp>
      <p:sp>
        <p:nvSpPr>
          <p:cNvPr id="21" name="Right Bracket 20"/>
          <p:cNvSpPr/>
          <p:nvPr/>
        </p:nvSpPr>
        <p:spPr>
          <a:xfrm rot="16200000">
            <a:off x="2318553" y="1537766"/>
            <a:ext cx="86758" cy="1060610"/>
          </a:xfrm>
          <a:prstGeom prst="rightBracket">
            <a:avLst>
              <a:gd name="adj" fmla="val 0"/>
            </a:avLst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216"/>
          </a:p>
        </p:txBody>
      </p:sp>
      <p:sp>
        <p:nvSpPr>
          <p:cNvPr id="24" name="Rounded Rectangle 23"/>
          <p:cNvSpPr/>
          <p:nvPr/>
        </p:nvSpPr>
        <p:spPr>
          <a:xfrm>
            <a:off x="1066800" y="2149123"/>
            <a:ext cx="1277599" cy="262033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MMR-deficient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2405149" y="2139433"/>
            <a:ext cx="1334580" cy="282018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80" b="1" dirty="0"/>
              <a:t>MMR-proficient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6136820" y="1904395"/>
            <a:ext cx="0" cy="1446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4029445" y="2144438"/>
            <a:ext cx="1347049" cy="22649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80" b="1" dirty="0"/>
              <a:t>Adenomatous</a:t>
            </a:r>
          </a:p>
        </p:txBody>
      </p:sp>
      <p:sp>
        <p:nvSpPr>
          <p:cNvPr id="31" name="Right Bracket 30"/>
          <p:cNvSpPr/>
          <p:nvPr/>
        </p:nvSpPr>
        <p:spPr>
          <a:xfrm rot="16200000">
            <a:off x="4510908" y="2201868"/>
            <a:ext cx="231409" cy="900666"/>
          </a:xfrm>
          <a:prstGeom prst="rightBracket">
            <a:avLst>
              <a:gd name="adj" fmla="val 0"/>
            </a:avLst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216"/>
          </a:p>
        </p:txBody>
      </p:sp>
      <p:cxnSp>
        <p:nvCxnSpPr>
          <p:cNvPr id="32" name="Straight Connector 31"/>
          <p:cNvCxnSpPr/>
          <p:nvPr/>
        </p:nvCxnSpPr>
        <p:spPr>
          <a:xfrm>
            <a:off x="4619307" y="2389837"/>
            <a:ext cx="0" cy="1537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3770843" y="2705612"/>
            <a:ext cx="817617" cy="26126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80" dirty="0"/>
              <a:t>Dominant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4699924" y="2722689"/>
            <a:ext cx="879680" cy="25172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80" dirty="0"/>
              <a:t>Recessive</a:t>
            </a:r>
          </a:p>
        </p:txBody>
      </p:sp>
      <p:cxnSp>
        <p:nvCxnSpPr>
          <p:cNvPr id="39" name="Straight Connector 38"/>
          <p:cNvCxnSpPr/>
          <p:nvPr/>
        </p:nvCxnSpPr>
        <p:spPr>
          <a:xfrm>
            <a:off x="6136820" y="2028621"/>
            <a:ext cx="0" cy="14465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5501772" y="2144438"/>
            <a:ext cx="1292667" cy="27238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80" b="1" dirty="0"/>
              <a:t>Hamartomatous</a:t>
            </a:r>
          </a:p>
        </p:txBody>
      </p:sp>
      <p:cxnSp>
        <p:nvCxnSpPr>
          <p:cNvPr id="51" name="Straight Connector 50"/>
          <p:cNvCxnSpPr/>
          <p:nvPr/>
        </p:nvCxnSpPr>
        <p:spPr>
          <a:xfrm>
            <a:off x="7165662" y="1999782"/>
            <a:ext cx="0" cy="14465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ounded Rectangle 52"/>
          <p:cNvSpPr/>
          <p:nvPr/>
        </p:nvSpPr>
        <p:spPr>
          <a:xfrm>
            <a:off x="6888936" y="2152134"/>
            <a:ext cx="663565" cy="25785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80" b="1" dirty="0"/>
              <a:t>Mixed</a:t>
            </a:r>
          </a:p>
        </p:txBody>
      </p:sp>
      <p:cxnSp>
        <p:nvCxnSpPr>
          <p:cNvPr id="61" name="Straight Connector 60"/>
          <p:cNvCxnSpPr/>
          <p:nvPr/>
        </p:nvCxnSpPr>
        <p:spPr>
          <a:xfrm>
            <a:off x="4603405" y="1986344"/>
            <a:ext cx="3289753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603402" y="1992235"/>
            <a:ext cx="0" cy="1446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ounded Rectangle 63"/>
          <p:cNvSpPr/>
          <p:nvPr/>
        </p:nvSpPr>
        <p:spPr>
          <a:xfrm>
            <a:off x="7592198" y="2136382"/>
            <a:ext cx="831041" cy="26086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80" b="1" dirty="0"/>
              <a:t>Serrated</a:t>
            </a:r>
          </a:p>
        </p:txBody>
      </p:sp>
      <p:cxnSp>
        <p:nvCxnSpPr>
          <p:cNvPr id="68" name="Straight Connector 67"/>
          <p:cNvCxnSpPr/>
          <p:nvPr/>
        </p:nvCxnSpPr>
        <p:spPr>
          <a:xfrm>
            <a:off x="7893156" y="1986346"/>
            <a:ext cx="0" cy="14465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itle 1"/>
          <p:cNvSpPr txBox="1">
            <a:spLocks/>
          </p:cNvSpPr>
          <p:nvPr/>
        </p:nvSpPr>
        <p:spPr>
          <a:xfrm>
            <a:off x="2974181" y="64766"/>
            <a:ext cx="6027810" cy="604506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9pPr>
          </a:lstStyle>
          <a:p>
            <a:endParaRPr lang="en-AU" b="0" kern="0" dirty="0"/>
          </a:p>
        </p:txBody>
      </p:sp>
      <p:grpSp>
        <p:nvGrpSpPr>
          <p:cNvPr id="2" name="Gruppe 1"/>
          <p:cNvGrpSpPr/>
          <p:nvPr/>
        </p:nvGrpSpPr>
        <p:grpSpPr>
          <a:xfrm>
            <a:off x="45946" y="2389837"/>
            <a:ext cx="8336054" cy="1605360"/>
            <a:chOff x="45946" y="2389837"/>
            <a:chExt cx="8336054" cy="1605360"/>
          </a:xfrm>
        </p:grpSpPr>
        <p:sp>
          <p:nvSpPr>
            <p:cNvPr id="30" name="Rounded Rectangle 29"/>
            <p:cNvSpPr/>
            <p:nvPr/>
          </p:nvSpPr>
          <p:spPr>
            <a:xfrm>
              <a:off x="45946" y="3184926"/>
              <a:ext cx="8336054" cy="782293"/>
            </a:xfrm>
            <a:prstGeom prst="roundRec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16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2469" y="3233794"/>
              <a:ext cx="1204267" cy="70788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00" b="1" dirty="0" smtClean="0"/>
                <a:t>Core</a:t>
              </a:r>
              <a:r>
                <a:rPr lang="en-US" sz="1000" b="1" dirty="0"/>
                <a:t> </a:t>
              </a:r>
              <a:r>
                <a:rPr lang="en-US" sz="1000" b="1" dirty="0" smtClean="0"/>
                <a:t>genes of familial CRC/polyposis genetic testing</a:t>
              </a:r>
              <a:endParaRPr lang="en-US" sz="1000" b="1" dirty="0"/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H="1">
              <a:off x="4194884" y="2962809"/>
              <a:ext cx="1279" cy="208428"/>
            </a:xfrm>
            <a:prstGeom prst="straightConnector1">
              <a:avLst/>
            </a:prstGeom>
            <a:ln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1322287" y="3200922"/>
              <a:ext cx="1205671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MSH2, MLH1,MSH6,</a:t>
              </a:r>
            </a:p>
            <a:p>
              <a:pPr algn="ctr"/>
              <a:r>
                <a:rPr lang="en-US" sz="1000" i="1" dirty="0"/>
                <a:t>PMS2, EPCAM</a:t>
              </a:r>
            </a:p>
            <a:p>
              <a:pPr algn="ctr">
                <a:lnSpc>
                  <a:spcPct val="150000"/>
                </a:lnSpc>
              </a:pPr>
              <a:r>
                <a:rPr lang="en-US" sz="1000" b="1" dirty="0"/>
                <a:t>Lynch syndrome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261429" y="3210367"/>
              <a:ext cx="1836598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000" i="1" dirty="0" smtClean="0"/>
                <a:t>APC</a:t>
              </a:r>
            </a:p>
            <a:p>
              <a:pPr algn="ctr">
                <a:lnSpc>
                  <a:spcPct val="150000"/>
                </a:lnSpc>
              </a:pPr>
              <a:endParaRPr lang="en-US" sz="1000" b="1" dirty="0" smtClean="0"/>
            </a:p>
            <a:p>
              <a:pPr algn="ctr">
                <a:lnSpc>
                  <a:spcPct val="150000"/>
                </a:lnSpc>
              </a:pPr>
              <a:r>
                <a:rPr lang="en-US" sz="1000" b="1" dirty="0" smtClean="0"/>
                <a:t>FAP</a:t>
              </a:r>
              <a:endParaRPr lang="en-US" sz="1000" b="1" dirty="0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flipH="1">
              <a:off x="1831627" y="2412265"/>
              <a:ext cx="1652" cy="736259"/>
            </a:xfrm>
            <a:prstGeom prst="straightConnector1">
              <a:avLst/>
            </a:prstGeom>
            <a:ln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5085308" y="2962809"/>
              <a:ext cx="0" cy="208428"/>
            </a:xfrm>
            <a:prstGeom prst="straightConnector1">
              <a:avLst/>
            </a:prstGeom>
            <a:ln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4831917" y="3205736"/>
              <a:ext cx="648192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000" i="1" dirty="0" smtClean="0"/>
                <a:t>MUTYH</a:t>
              </a:r>
            </a:p>
            <a:p>
              <a:pPr algn="ctr">
                <a:lnSpc>
                  <a:spcPct val="150000"/>
                </a:lnSpc>
              </a:pPr>
              <a:endParaRPr lang="en-US" sz="1000" i="1" dirty="0"/>
            </a:p>
            <a:p>
              <a:pPr algn="ctr">
                <a:lnSpc>
                  <a:spcPct val="150000"/>
                </a:lnSpc>
              </a:pPr>
              <a:r>
                <a:rPr lang="en-US" sz="1000" b="1" dirty="0"/>
                <a:t>MAP</a:t>
              </a:r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 flipH="1">
              <a:off x="6132714" y="2389837"/>
              <a:ext cx="2" cy="776556"/>
            </a:xfrm>
            <a:prstGeom prst="straightConnector1">
              <a:avLst/>
            </a:prstGeom>
            <a:ln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5480109" y="3195064"/>
              <a:ext cx="1451137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STK11, </a:t>
              </a:r>
              <a:r>
                <a:rPr lang="en-US" sz="1000" i="1" dirty="0" smtClean="0"/>
                <a:t> PTEN</a:t>
              </a:r>
              <a:r>
                <a:rPr lang="en-US" sz="1000" i="1" dirty="0"/>
                <a:t>, </a:t>
              </a:r>
              <a:endParaRPr lang="en-US" sz="1000" i="1" dirty="0" smtClean="0"/>
            </a:p>
            <a:p>
              <a:pPr algn="ctr"/>
              <a:r>
                <a:rPr lang="en-US" sz="1000" i="1" dirty="0" smtClean="0"/>
                <a:t>SMAD4, BMPR1A</a:t>
              </a:r>
            </a:p>
            <a:p>
              <a:pPr algn="ctr"/>
              <a:endParaRPr lang="en-US" sz="1000" i="1" dirty="0" smtClean="0"/>
            </a:p>
            <a:p>
              <a:pPr algn="ctr">
                <a:lnSpc>
                  <a:spcPct val="150000"/>
                </a:lnSpc>
              </a:pPr>
              <a:r>
                <a:rPr lang="en-US" sz="1000" b="1" dirty="0" smtClean="0"/>
                <a:t>PJS, CS, JPS</a:t>
              </a:r>
              <a:endParaRPr lang="en-US" sz="1000" b="1" dirty="0"/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7165662" y="2409988"/>
              <a:ext cx="15616" cy="756405"/>
            </a:xfrm>
            <a:prstGeom prst="straightConnector1">
              <a:avLst/>
            </a:prstGeom>
            <a:ln cmpd="sng">
              <a:solidFill>
                <a:schemeClr val="tx1"/>
              </a:solidFill>
              <a:prstDash val="soli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6756071" y="3206931"/>
              <a:ext cx="890773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 smtClean="0"/>
                <a:t>GREM1</a:t>
              </a:r>
            </a:p>
            <a:p>
              <a:pPr algn="ctr"/>
              <a:endParaRPr lang="en-US" sz="1000" i="1" dirty="0"/>
            </a:p>
            <a:p>
              <a:pPr algn="ctr"/>
              <a:endParaRPr lang="en-US" sz="1000" i="1" dirty="0"/>
            </a:p>
            <a:p>
              <a:pPr algn="ctr">
                <a:lnSpc>
                  <a:spcPct val="150000"/>
                </a:lnSpc>
              </a:pPr>
              <a:r>
                <a:rPr lang="en-US" sz="1000" b="1" dirty="0"/>
                <a:t>HMPS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12469" y="6657945"/>
            <a:ext cx="880496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smtClean="0"/>
              <a:t>FAP: Familial Adenomatous Polyposis, MAP: </a:t>
            </a:r>
            <a:r>
              <a:rPr lang="en-US" sz="700" i="1" dirty="0" smtClean="0"/>
              <a:t>MUTYH-</a:t>
            </a:r>
            <a:r>
              <a:rPr lang="en-US" sz="700" dirty="0" smtClean="0"/>
              <a:t>associated-polyposis, PJS: </a:t>
            </a:r>
            <a:r>
              <a:rPr lang="en-US" sz="700" dirty="0" err="1" smtClean="0"/>
              <a:t>Peutz-Jeghers</a:t>
            </a:r>
            <a:r>
              <a:rPr lang="en-US" sz="700" dirty="0" smtClean="0"/>
              <a:t> Syndrome,  CS: Cowden Syndrome, JPS: Juvenile Polyposis Syndrome, HMPS: Hereditary Mixed Polyposis syndrome</a:t>
            </a:r>
            <a:endParaRPr lang="en-US" sz="700" i="1" dirty="0"/>
          </a:p>
        </p:txBody>
      </p:sp>
      <p:sp>
        <p:nvSpPr>
          <p:cNvPr id="11" name="Left Brace 10"/>
          <p:cNvSpPr/>
          <p:nvPr/>
        </p:nvSpPr>
        <p:spPr bwMode="auto">
          <a:xfrm>
            <a:off x="556407" y="1608901"/>
            <a:ext cx="402525" cy="1454505"/>
          </a:xfrm>
          <a:prstGeom prst="leftBrac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17" name="TextBox 16"/>
          <p:cNvSpPr txBox="1"/>
          <p:nvPr/>
        </p:nvSpPr>
        <p:spPr>
          <a:xfrm rot="16200000">
            <a:off x="-313840" y="2252174"/>
            <a:ext cx="12839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Phenotype</a:t>
            </a:r>
            <a:endParaRPr lang="en-US" sz="1600" dirty="0"/>
          </a:p>
        </p:txBody>
      </p:sp>
      <p:cxnSp>
        <p:nvCxnSpPr>
          <p:cNvPr id="42" name="Straight Connector 41"/>
          <p:cNvCxnSpPr>
            <a:endCxn id="21" idx="2"/>
          </p:cNvCxnSpPr>
          <p:nvPr/>
        </p:nvCxnSpPr>
        <p:spPr bwMode="auto">
          <a:xfrm>
            <a:off x="2361932" y="1928491"/>
            <a:ext cx="0" cy="9620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0" name="TextBox 79"/>
          <p:cNvSpPr txBox="1"/>
          <p:nvPr/>
        </p:nvSpPr>
        <p:spPr>
          <a:xfrm>
            <a:off x="3040299" y="-635620"/>
            <a:ext cx="6027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CRC and Polyposis susceptibility genes </a:t>
            </a: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35" name="Gruppe 34"/>
          <p:cNvGrpSpPr/>
          <p:nvPr/>
        </p:nvGrpSpPr>
        <p:grpSpPr>
          <a:xfrm>
            <a:off x="0" y="2402792"/>
            <a:ext cx="8382000" cy="2887462"/>
            <a:chOff x="0" y="2402792"/>
            <a:chExt cx="8382000" cy="2887462"/>
          </a:xfrm>
        </p:grpSpPr>
        <p:cxnSp>
          <p:nvCxnSpPr>
            <p:cNvPr id="69" name="Straight Connector 68"/>
            <p:cNvCxnSpPr/>
            <p:nvPr/>
          </p:nvCxnSpPr>
          <p:spPr>
            <a:xfrm flipH="1">
              <a:off x="7908556" y="2402792"/>
              <a:ext cx="6017" cy="648836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0" name="Gruppe 9"/>
            <p:cNvGrpSpPr/>
            <p:nvPr/>
          </p:nvGrpSpPr>
          <p:grpSpPr>
            <a:xfrm>
              <a:off x="0" y="2409773"/>
              <a:ext cx="8382000" cy="2880481"/>
              <a:chOff x="0" y="2409773"/>
              <a:chExt cx="8382000" cy="2880481"/>
            </a:xfrm>
          </p:grpSpPr>
          <p:sp>
            <p:nvSpPr>
              <p:cNvPr id="74" name="Rounded Rectangle 73"/>
              <p:cNvSpPr/>
              <p:nvPr/>
            </p:nvSpPr>
            <p:spPr>
              <a:xfrm>
                <a:off x="0" y="4817545"/>
                <a:ext cx="8382000" cy="472709"/>
              </a:xfrm>
              <a:prstGeom prst="roundRect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16" dirty="0"/>
              </a:p>
            </p:txBody>
          </p:sp>
          <p:grpSp>
            <p:nvGrpSpPr>
              <p:cNvPr id="9" name="Gruppe 8"/>
              <p:cNvGrpSpPr/>
              <p:nvPr/>
            </p:nvGrpSpPr>
            <p:grpSpPr>
              <a:xfrm>
                <a:off x="158322" y="2409773"/>
                <a:ext cx="7750234" cy="2867989"/>
                <a:chOff x="158322" y="2409773"/>
                <a:chExt cx="7750234" cy="2867989"/>
              </a:xfrm>
            </p:grpSpPr>
            <p:sp>
              <p:nvSpPr>
                <p:cNvPr id="76" name="TextBox 75"/>
                <p:cNvSpPr txBox="1"/>
                <p:nvPr/>
              </p:nvSpPr>
              <p:spPr>
                <a:xfrm>
                  <a:off x="158322" y="4839176"/>
                  <a:ext cx="998090" cy="428066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91" b="1" dirty="0" smtClean="0"/>
                    <a:t>No genetic explanation</a:t>
                  </a:r>
                  <a:endParaRPr lang="en-US" sz="1091" b="1" dirty="0"/>
                </a:p>
              </p:txBody>
            </p:sp>
            <p:sp>
              <p:nvSpPr>
                <p:cNvPr id="86" name="TextBox 85"/>
                <p:cNvSpPr txBox="1"/>
                <p:nvPr/>
              </p:nvSpPr>
              <p:spPr>
                <a:xfrm>
                  <a:off x="1451439" y="4877652"/>
                  <a:ext cx="1202619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b="1" dirty="0" smtClean="0"/>
                    <a:t>Suspected </a:t>
                  </a:r>
                  <a:r>
                    <a:rPr lang="en-US" sz="1000" b="1" dirty="0"/>
                    <a:t>Lynch</a:t>
                  </a:r>
                </a:p>
              </p:txBody>
            </p:sp>
            <p:sp>
              <p:nvSpPr>
                <p:cNvPr id="89" name="TextBox 88"/>
                <p:cNvSpPr txBox="1"/>
                <p:nvPr/>
              </p:nvSpPr>
              <p:spPr>
                <a:xfrm>
                  <a:off x="2384914" y="4873982"/>
                  <a:ext cx="164453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b="1" dirty="0"/>
                    <a:t>Familial Colorectal Cancer </a:t>
                  </a:r>
                  <a:r>
                    <a:rPr lang="en-US" sz="1000" b="1"/>
                    <a:t>Type </a:t>
                  </a:r>
                  <a:r>
                    <a:rPr lang="en-US" sz="1000" b="1" smtClean="0"/>
                    <a:t>X</a:t>
                  </a:r>
                  <a:endParaRPr lang="en-US" sz="1000" b="1" dirty="0"/>
                </a:p>
              </p:txBody>
            </p:sp>
            <p:sp>
              <p:nvSpPr>
                <p:cNvPr id="15" name="TextBox 14"/>
                <p:cNvSpPr txBox="1"/>
                <p:nvPr/>
              </p:nvSpPr>
              <p:spPr>
                <a:xfrm>
                  <a:off x="4937032" y="4950023"/>
                  <a:ext cx="297152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smtClean="0"/>
                    <a:t>Unexplained polyposis/CRC </a:t>
                  </a:r>
                  <a:endParaRPr lang="en-US" sz="1400" dirty="0"/>
                </a:p>
              </p:txBody>
            </p:sp>
            <p:grpSp>
              <p:nvGrpSpPr>
                <p:cNvPr id="6" name="Gruppe 5"/>
                <p:cNvGrpSpPr/>
                <p:nvPr/>
              </p:nvGrpSpPr>
              <p:grpSpPr>
                <a:xfrm>
                  <a:off x="1391316" y="2409773"/>
                  <a:ext cx="6517240" cy="2404453"/>
                  <a:chOff x="1391316" y="2409773"/>
                  <a:chExt cx="6517240" cy="2404453"/>
                </a:xfrm>
              </p:grpSpPr>
              <p:sp>
                <p:nvSpPr>
                  <p:cNvPr id="92" name="TextBox 85"/>
                  <p:cNvSpPr txBox="1"/>
                  <p:nvPr/>
                </p:nvSpPr>
                <p:spPr>
                  <a:xfrm>
                    <a:off x="3730488" y="4270169"/>
                    <a:ext cx="944399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000" b="1" dirty="0" smtClean="0"/>
                      <a:t>No mutation</a:t>
                    </a:r>
                    <a:endParaRPr lang="en-US" sz="1000" b="1" dirty="0"/>
                  </a:p>
                </p:txBody>
              </p:sp>
              <p:grpSp>
                <p:nvGrpSpPr>
                  <p:cNvPr id="5" name="Gruppe 4"/>
                  <p:cNvGrpSpPr/>
                  <p:nvPr/>
                </p:nvGrpSpPr>
                <p:grpSpPr>
                  <a:xfrm>
                    <a:off x="1391316" y="2409773"/>
                    <a:ext cx="6517240" cy="2404453"/>
                    <a:chOff x="1391316" y="2409773"/>
                    <a:chExt cx="6517240" cy="2404453"/>
                  </a:xfrm>
                </p:grpSpPr>
                <p:cxnSp>
                  <p:nvCxnSpPr>
                    <p:cNvPr id="16" name="Straight Connector 15"/>
                    <p:cNvCxnSpPr/>
                    <p:nvPr/>
                  </p:nvCxnSpPr>
                  <p:spPr>
                    <a:xfrm>
                      <a:off x="2906988" y="2409773"/>
                      <a:ext cx="0" cy="1855769"/>
                    </a:xfrm>
                    <a:prstGeom prst="line">
                      <a:avLst/>
                    </a:prstGeom>
                    <a:ln>
                      <a:prstDash val="dash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3" name="Straight Arrow Connector 82"/>
                    <p:cNvCxnSpPr/>
                    <p:nvPr/>
                  </p:nvCxnSpPr>
                  <p:spPr>
                    <a:xfrm flipH="1">
                      <a:off x="7886998" y="3095936"/>
                      <a:ext cx="21558" cy="1710166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5" name="Straight Arrow Connector 84"/>
                    <p:cNvCxnSpPr/>
                    <p:nvPr/>
                  </p:nvCxnSpPr>
                  <p:spPr>
                    <a:xfrm>
                      <a:off x="2906988" y="4250403"/>
                      <a:ext cx="3372" cy="529606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3" name="Straight Arrow Connector 102"/>
                    <p:cNvCxnSpPr/>
                    <p:nvPr/>
                  </p:nvCxnSpPr>
                  <p:spPr>
                    <a:xfrm>
                      <a:off x="1863515" y="4524672"/>
                      <a:ext cx="1651" cy="289554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77" name="TextBox 85"/>
                    <p:cNvSpPr txBox="1"/>
                    <p:nvPr/>
                  </p:nvSpPr>
                  <p:spPr>
                    <a:xfrm>
                      <a:off x="1391316" y="4281125"/>
                      <a:ext cx="944399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 smtClean="0"/>
                        <a:t>No mutation</a:t>
                      </a:r>
                      <a:endParaRPr lang="en-US" sz="1000" b="1" dirty="0"/>
                    </a:p>
                  </p:txBody>
                </p:sp>
                <p:cxnSp>
                  <p:nvCxnSpPr>
                    <p:cNvPr id="87" name="Straight Arrow Connector 102"/>
                    <p:cNvCxnSpPr>
                      <a:endCxn id="77" idx="0"/>
                    </p:cNvCxnSpPr>
                    <p:nvPr/>
                  </p:nvCxnSpPr>
                  <p:spPr>
                    <a:xfrm>
                      <a:off x="1863515" y="4001624"/>
                      <a:ext cx="1" cy="279501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1" name="Straight Arrow Connector 102"/>
                    <p:cNvCxnSpPr/>
                    <p:nvPr/>
                  </p:nvCxnSpPr>
                  <p:spPr>
                    <a:xfrm>
                      <a:off x="4202687" y="4513716"/>
                      <a:ext cx="1651" cy="289554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3" name="Straight Arrow Connector 102"/>
                    <p:cNvCxnSpPr>
                      <a:endCxn id="92" idx="0"/>
                    </p:cNvCxnSpPr>
                    <p:nvPr/>
                  </p:nvCxnSpPr>
                  <p:spPr>
                    <a:xfrm>
                      <a:off x="4202687" y="3990668"/>
                      <a:ext cx="1" cy="279501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4" name="Straight Arrow Connector 102"/>
                    <p:cNvCxnSpPr/>
                    <p:nvPr/>
                  </p:nvCxnSpPr>
                  <p:spPr>
                    <a:xfrm>
                      <a:off x="5110143" y="4509089"/>
                      <a:ext cx="1651" cy="289554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95" name="TextBox 85"/>
                    <p:cNvSpPr txBox="1"/>
                    <p:nvPr/>
                  </p:nvSpPr>
                  <p:spPr>
                    <a:xfrm>
                      <a:off x="4637944" y="4265542"/>
                      <a:ext cx="944399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 smtClean="0"/>
                        <a:t>No mutation</a:t>
                      </a:r>
                      <a:endParaRPr lang="en-US" sz="1000" b="1" dirty="0"/>
                    </a:p>
                  </p:txBody>
                </p:sp>
                <p:cxnSp>
                  <p:nvCxnSpPr>
                    <p:cNvPr id="96" name="Straight Arrow Connector 102"/>
                    <p:cNvCxnSpPr>
                      <a:endCxn id="95" idx="0"/>
                    </p:cNvCxnSpPr>
                    <p:nvPr/>
                  </p:nvCxnSpPr>
                  <p:spPr>
                    <a:xfrm>
                      <a:off x="5110143" y="3986041"/>
                      <a:ext cx="1" cy="279501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7" name="Straight Arrow Connector 102"/>
                    <p:cNvCxnSpPr/>
                    <p:nvPr/>
                  </p:nvCxnSpPr>
                  <p:spPr>
                    <a:xfrm>
                      <a:off x="6156323" y="4516548"/>
                      <a:ext cx="1651" cy="289554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98" name="TextBox 85"/>
                    <p:cNvSpPr txBox="1"/>
                    <p:nvPr/>
                  </p:nvSpPr>
                  <p:spPr>
                    <a:xfrm>
                      <a:off x="5684124" y="4273001"/>
                      <a:ext cx="944399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 smtClean="0"/>
                        <a:t>No mutation</a:t>
                      </a:r>
                      <a:endParaRPr lang="en-US" sz="1000" b="1" dirty="0"/>
                    </a:p>
                  </p:txBody>
                </p:sp>
                <p:cxnSp>
                  <p:nvCxnSpPr>
                    <p:cNvPr id="100" name="Straight Arrow Connector 102"/>
                    <p:cNvCxnSpPr>
                      <a:endCxn id="98" idx="0"/>
                    </p:cNvCxnSpPr>
                    <p:nvPr/>
                  </p:nvCxnSpPr>
                  <p:spPr>
                    <a:xfrm>
                      <a:off x="6156323" y="3993500"/>
                      <a:ext cx="1" cy="279501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1" name="Straight Arrow Connector 102"/>
                    <p:cNvCxnSpPr/>
                    <p:nvPr/>
                  </p:nvCxnSpPr>
                  <p:spPr>
                    <a:xfrm>
                      <a:off x="7187242" y="4509089"/>
                      <a:ext cx="1651" cy="289554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04" name="TextBox 85"/>
                    <p:cNvSpPr txBox="1"/>
                    <p:nvPr/>
                  </p:nvSpPr>
                  <p:spPr>
                    <a:xfrm>
                      <a:off x="6715043" y="4265542"/>
                      <a:ext cx="944399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000" b="1" dirty="0" smtClean="0"/>
                        <a:t>No mutation</a:t>
                      </a:r>
                      <a:endParaRPr lang="en-US" sz="1000" b="1" dirty="0"/>
                    </a:p>
                  </p:txBody>
                </p:sp>
                <p:cxnSp>
                  <p:nvCxnSpPr>
                    <p:cNvPr id="105" name="Straight Arrow Connector 102"/>
                    <p:cNvCxnSpPr>
                      <a:endCxn id="104" idx="0"/>
                    </p:cNvCxnSpPr>
                    <p:nvPr/>
                  </p:nvCxnSpPr>
                  <p:spPr>
                    <a:xfrm>
                      <a:off x="7187242" y="3986041"/>
                      <a:ext cx="1" cy="279501"/>
                    </a:xfrm>
                    <a:prstGeom prst="straightConnector1">
                      <a:avLst/>
                    </a:prstGeom>
                    <a:ln>
                      <a:prstDash val="dash"/>
                      <a:tailEnd type="triangle" w="lg" len="lg"/>
                    </a:ln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</p:grpSp>
      </p:grpSp>
      <p:grpSp>
        <p:nvGrpSpPr>
          <p:cNvPr id="22" name="Gruppe 21"/>
          <p:cNvGrpSpPr/>
          <p:nvPr/>
        </p:nvGrpSpPr>
        <p:grpSpPr>
          <a:xfrm>
            <a:off x="0" y="5335419"/>
            <a:ext cx="8382000" cy="1064390"/>
            <a:chOff x="0" y="5335419"/>
            <a:chExt cx="8382000" cy="1064390"/>
          </a:xfrm>
        </p:grpSpPr>
        <p:sp>
          <p:nvSpPr>
            <p:cNvPr id="84" name="Rounded Rectangle 83"/>
            <p:cNvSpPr/>
            <p:nvPr/>
          </p:nvSpPr>
          <p:spPr>
            <a:xfrm>
              <a:off x="0" y="5776996"/>
              <a:ext cx="8382000" cy="560861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16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127563" y="5843393"/>
              <a:ext cx="1088698" cy="428066"/>
            </a:xfrm>
            <a:prstGeom prst="rect">
              <a:avLst/>
            </a:prstGeom>
            <a:noFill/>
            <a:ln>
              <a:solidFill>
                <a:schemeClr val="dk1">
                  <a:shade val="95000"/>
                  <a:satMod val="10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091" b="1" dirty="0"/>
                <a:t>Novel  genes/</a:t>
              </a:r>
            </a:p>
            <a:p>
              <a:r>
                <a:rPr lang="en-US" sz="1091" b="1" dirty="0"/>
                <a:t>associations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1422208" y="5963922"/>
              <a:ext cx="7650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POLE</a:t>
              </a:r>
            </a:p>
            <a:p>
              <a:pPr algn="ctr"/>
              <a:r>
                <a:rPr lang="en-US" sz="1000" i="1" dirty="0"/>
                <a:t>MUTYH</a:t>
              </a: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2470831" y="5984359"/>
              <a:ext cx="8840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POLE</a:t>
              </a:r>
            </a:p>
            <a:p>
              <a:pPr algn="ctr"/>
              <a:r>
                <a:rPr lang="en-US" sz="1000" i="1" dirty="0"/>
                <a:t>POLD1</a:t>
              </a: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3808820" y="5988268"/>
              <a:ext cx="7643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POLE</a:t>
              </a:r>
            </a:p>
            <a:p>
              <a:pPr algn="ctr"/>
              <a:r>
                <a:rPr lang="en-US" sz="1000" i="1" dirty="0"/>
                <a:t>POLD1</a:t>
              </a: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4817970" y="5999699"/>
              <a:ext cx="7435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NTHL1</a:t>
              </a:r>
            </a:p>
            <a:p>
              <a:pPr algn="ctr"/>
              <a:r>
                <a:rPr lang="en-US" sz="1000" i="1" dirty="0" smtClean="0"/>
                <a:t>MSH3</a:t>
              </a:r>
              <a:endParaRPr lang="en-US" sz="1000" i="1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2781320" y="5755806"/>
              <a:ext cx="46598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 smtClean="0"/>
                <a:t>A </a:t>
              </a:r>
              <a:r>
                <a:rPr lang="en-US" sz="1200" b="1" dirty="0"/>
                <a:t>s</a:t>
              </a:r>
              <a:r>
                <a:rPr lang="en-US" sz="1200" b="1" dirty="0" smtClean="0"/>
                <a:t>ubset of the unexplained cases are likely attributable to: </a:t>
              </a:r>
              <a:endParaRPr lang="en-US" sz="1200" b="1" dirty="0"/>
            </a:p>
          </p:txBody>
        </p:sp>
        <p:cxnSp>
          <p:nvCxnSpPr>
            <p:cNvPr id="107" name="Straight Arrow Connector 102"/>
            <p:cNvCxnSpPr/>
            <p:nvPr/>
          </p:nvCxnSpPr>
          <p:spPr>
            <a:xfrm>
              <a:off x="1863515" y="5335419"/>
              <a:ext cx="0" cy="438276"/>
            </a:xfrm>
            <a:prstGeom prst="straightConnector1">
              <a:avLst/>
            </a:prstGeom>
            <a:ln>
              <a:prstDash val="dash"/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Straight Arrow Connector 102"/>
            <p:cNvCxnSpPr/>
            <p:nvPr/>
          </p:nvCxnSpPr>
          <p:spPr>
            <a:xfrm flipH="1">
              <a:off x="7908556" y="5335419"/>
              <a:ext cx="6018" cy="420387"/>
            </a:xfrm>
            <a:prstGeom prst="straightConnector1">
              <a:avLst/>
            </a:prstGeom>
            <a:ln>
              <a:prstDash val="dash"/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Straight Arrow Connector 102"/>
            <p:cNvCxnSpPr/>
            <p:nvPr/>
          </p:nvCxnSpPr>
          <p:spPr>
            <a:xfrm>
              <a:off x="2912862" y="5343612"/>
              <a:ext cx="0" cy="438276"/>
            </a:xfrm>
            <a:prstGeom prst="straightConnector1">
              <a:avLst/>
            </a:prstGeom>
            <a:ln>
              <a:prstDash val="dash"/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Straight Arrow Connector 102"/>
            <p:cNvCxnSpPr/>
            <p:nvPr/>
          </p:nvCxnSpPr>
          <p:spPr>
            <a:xfrm>
              <a:off x="4214670" y="5335419"/>
              <a:ext cx="0" cy="438276"/>
            </a:xfrm>
            <a:prstGeom prst="straightConnector1">
              <a:avLst/>
            </a:prstGeom>
            <a:ln>
              <a:prstDash val="dash"/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Straight Arrow Connector 102"/>
            <p:cNvCxnSpPr/>
            <p:nvPr/>
          </p:nvCxnSpPr>
          <p:spPr>
            <a:xfrm>
              <a:off x="5139764" y="5335419"/>
              <a:ext cx="0" cy="438276"/>
            </a:xfrm>
            <a:prstGeom prst="straightConnector1">
              <a:avLst/>
            </a:prstGeom>
            <a:ln>
              <a:prstDash val="dash"/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0" y="6348213"/>
            <a:ext cx="8371670" cy="329388"/>
            <a:chOff x="0" y="6348213"/>
            <a:chExt cx="8371670" cy="329388"/>
          </a:xfrm>
        </p:grpSpPr>
        <p:sp>
          <p:nvSpPr>
            <p:cNvPr id="46" name="Rounded Rectangle 45"/>
            <p:cNvSpPr/>
            <p:nvPr/>
          </p:nvSpPr>
          <p:spPr bwMode="auto">
            <a:xfrm>
              <a:off x="0" y="6364032"/>
              <a:ext cx="8371670" cy="293913"/>
            </a:xfrm>
            <a:prstGeom prst="roundRect">
              <a:avLst/>
            </a:prstGeom>
            <a:solidFill>
              <a:srgbClr val="00B0F0"/>
            </a:solidFill>
            <a:ln w="9525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AU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07" charset="0"/>
                <a:ea typeface="ＭＳ Ｐゴシック" pitchFamily="-107" charset="-128"/>
                <a:cs typeface="ＭＳ Ｐゴシック" pitchFamily="-107" charset="-128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403238" y="6377037"/>
              <a:ext cx="14797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200" i="1" dirty="0" smtClean="0"/>
                <a:t>FAN1, RPS20, ???</a:t>
              </a:r>
              <a:endParaRPr lang="en-AU" i="1" dirty="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27563" y="6348213"/>
              <a:ext cx="1074333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AU" sz="1400" dirty="0" smtClean="0"/>
                <a:t>WGS/WES</a:t>
              </a:r>
              <a:endParaRPr lang="en-AU" sz="1400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7610233" y="6399809"/>
              <a:ext cx="6703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200" i="1" dirty="0" smtClean="0"/>
                <a:t>RNF43</a:t>
              </a:r>
              <a:endParaRPr lang="en-AU" i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472425" y="6375484"/>
              <a:ext cx="54373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i="1" dirty="0" smtClean="0"/>
                <a:t>EXO1</a:t>
              </a:r>
              <a:endParaRPr lang="en-AU" sz="1800" i="1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439701" y="6369824"/>
              <a:ext cx="4828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400" dirty="0" smtClean="0"/>
                <a:t>???</a:t>
              </a:r>
              <a:endParaRPr lang="en-AU" dirty="0"/>
            </a:p>
          </p:txBody>
        </p:sp>
      </p:grpSp>
      <p:sp>
        <p:nvSpPr>
          <p:cNvPr id="3" name="Rounded Rectangle 2"/>
          <p:cNvSpPr/>
          <p:nvPr/>
        </p:nvSpPr>
        <p:spPr bwMode="auto">
          <a:xfrm>
            <a:off x="2362200" y="1949843"/>
            <a:ext cx="1400110" cy="4704194"/>
          </a:xfrm>
          <a:prstGeom prst="roundRect">
            <a:avLst/>
          </a:prstGeom>
          <a:noFill/>
          <a:ln w="31750" cap="rnd" cmpd="sng" algn="ctr">
            <a:solidFill>
              <a:schemeClr val="accent2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7" charset="0"/>
              <a:ea typeface="ＭＳ Ｐゴシック" pitchFamily="-107" charset="-128"/>
              <a:cs typeface="ＭＳ Ｐゴシック" pitchFamily="-107" charset="-128"/>
            </a:endParaRPr>
          </a:p>
        </p:txBody>
      </p:sp>
      <p:sp>
        <p:nvSpPr>
          <p:cNvPr id="109" name="Title 1"/>
          <p:cNvSpPr txBox="1">
            <a:spLocks/>
          </p:cNvSpPr>
          <p:nvPr/>
        </p:nvSpPr>
        <p:spPr>
          <a:xfrm>
            <a:off x="2974181" y="232660"/>
            <a:ext cx="5791200" cy="484449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pitchFamily="-107" charset="0"/>
                <a:ea typeface="ＭＳ Ｐゴシック" pitchFamily="-107" charset="-128"/>
                <a:cs typeface="ＭＳ Ｐゴシック" pitchFamily="-107" charset="-128"/>
              </a:defRPr>
            </a:lvl9pPr>
          </a:lstStyle>
          <a:p>
            <a:r>
              <a:rPr lang="en-AU" kern="0" dirty="0" smtClean="0"/>
              <a:t>CRC and polyposis genes</a:t>
            </a:r>
            <a:endParaRPr lang="en-AU" kern="0" dirty="0"/>
          </a:p>
        </p:txBody>
      </p:sp>
    </p:spTree>
    <p:extLst>
      <p:ext uri="{BB962C8B-B14F-4D97-AF65-F5344CB8AC3E}">
        <p14:creationId xmlns:p14="http://schemas.microsoft.com/office/powerpoint/2010/main" val="1826658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Breakdown of CRC causes</a:t>
            </a:r>
            <a:endParaRPr lang="en-AU" dirty="0"/>
          </a:p>
        </p:txBody>
      </p:sp>
      <p:pic>
        <p:nvPicPr>
          <p:cNvPr id="4" name="Picture 2" descr="http://www.cmaj.ca/content/181/5/273/F1.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082" y="990600"/>
            <a:ext cx="6951837" cy="4741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 bwMode="auto">
          <a:xfrm flipH="1" flipV="1">
            <a:off x="3886200" y="2590800"/>
            <a:ext cx="533400" cy="32766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Arrow Connector 8"/>
          <p:cNvCxnSpPr/>
          <p:nvPr/>
        </p:nvCxnSpPr>
        <p:spPr bwMode="auto">
          <a:xfrm flipH="1" flipV="1">
            <a:off x="3200400" y="4419600"/>
            <a:ext cx="1219200" cy="14478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1" name="Straight Arrow Connector 10"/>
          <p:cNvCxnSpPr/>
          <p:nvPr/>
        </p:nvCxnSpPr>
        <p:spPr bwMode="auto">
          <a:xfrm flipV="1">
            <a:off x="4419600" y="3124200"/>
            <a:ext cx="838200" cy="2743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1446786" y="5924320"/>
            <a:ext cx="6250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 smtClean="0"/>
              <a:t>Early-onset and Familial CRC cases – “missing heritability” </a:t>
            </a:r>
            <a:endParaRPr lang="en-AU" sz="1800" dirty="0"/>
          </a:p>
        </p:txBody>
      </p:sp>
      <p:sp>
        <p:nvSpPr>
          <p:cNvPr id="5" name="Rounded Rectangle 4"/>
          <p:cNvSpPr/>
          <p:nvPr/>
        </p:nvSpPr>
        <p:spPr bwMode="auto">
          <a:xfrm>
            <a:off x="5257800" y="955554"/>
            <a:ext cx="3429000" cy="125545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 smtClean="0"/>
              <a:t>FCCTX families </a:t>
            </a:r>
            <a:r>
              <a:rPr lang="en-US" sz="1600" dirty="0"/>
              <a:t>fulfill </a:t>
            </a:r>
            <a:r>
              <a:rPr lang="en-US" sz="1600" dirty="0" smtClean="0"/>
              <a:t>the Amsterdam </a:t>
            </a:r>
            <a:r>
              <a:rPr lang="en-US" sz="1600" dirty="0"/>
              <a:t>1 criteria for Lynch </a:t>
            </a:r>
            <a:r>
              <a:rPr lang="en-US" sz="1600" dirty="0" smtClean="0"/>
              <a:t>Syndrome, but do </a:t>
            </a:r>
            <a:r>
              <a:rPr lang="en-US" sz="1600" dirty="0"/>
              <a:t>not have hereditary DNA MMR </a:t>
            </a:r>
            <a:r>
              <a:rPr lang="en-US" sz="1600" dirty="0" smtClean="0"/>
              <a:t>deficiency.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96886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Aims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90600"/>
            <a:ext cx="7772400" cy="5334000"/>
          </a:xfrm>
        </p:spPr>
        <p:txBody>
          <a:bodyPr/>
          <a:lstStyle/>
          <a:p>
            <a:pPr marL="0" indent="0">
              <a:buNone/>
            </a:pPr>
            <a:endParaRPr lang="en-AU" sz="1800" b="1" dirty="0" smtClean="0"/>
          </a:p>
          <a:p>
            <a:pPr marL="0" indent="0">
              <a:buNone/>
            </a:pPr>
            <a:endParaRPr lang="en-AU" sz="1800" b="1" dirty="0"/>
          </a:p>
          <a:p>
            <a:pPr>
              <a:buFont typeface="+mj-lt"/>
              <a:buAutoNum type="arabicPeriod"/>
            </a:pPr>
            <a:r>
              <a:rPr lang="en-AU" sz="1800" dirty="0" smtClean="0"/>
              <a:t>Identify, using WGS and WES, carriers of mutations in known CRC/polyposis susceptibility genes in multiple case families, including FCCTX.</a:t>
            </a:r>
          </a:p>
          <a:p>
            <a:pPr>
              <a:buFont typeface="+mj-lt"/>
              <a:buAutoNum type="arabicPeriod"/>
            </a:pPr>
            <a:endParaRPr lang="en-AU" sz="1800" dirty="0"/>
          </a:p>
          <a:p>
            <a:pPr>
              <a:buFont typeface="+mj-lt"/>
              <a:buAutoNum type="arabicPeriod"/>
            </a:pPr>
            <a:r>
              <a:rPr lang="en-AU" sz="1800" dirty="0"/>
              <a:t>Determine the prevalence of and phenotypes associated with carriers of likely pathogenic variants in recently identified CRC risk genes </a:t>
            </a:r>
            <a:r>
              <a:rPr lang="en-AU" sz="1800" i="1" dirty="0"/>
              <a:t>POLE, POLD1, NTHL1 </a:t>
            </a:r>
            <a:r>
              <a:rPr lang="en-AU" sz="1800" dirty="0"/>
              <a:t>and </a:t>
            </a:r>
            <a:r>
              <a:rPr lang="en-AU" sz="1800" i="1" dirty="0"/>
              <a:t>FAN1</a:t>
            </a:r>
            <a:r>
              <a:rPr lang="en-AU" sz="1800" dirty="0"/>
              <a:t> in multiple case families or early onset CRC cases, using a combination of WGS/WES and targeted gene </a:t>
            </a:r>
            <a:r>
              <a:rPr lang="en-AU" sz="1800" dirty="0" smtClean="0"/>
              <a:t>sequencing.</a:t>
            </a:r>
          </a:p>
        </p:txBody>
      </p:sp>
    </p:spTree>
    <p:extLst>
      <p:ext uri="{BB962C8B-B14F-4D97-AF65-F5344CB8AC3E}">
        <p14:creationId xmlns:p14="http://schemas.microsoft.com/office/powerpoint/2010/main" val="97414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6060" y="129038"/>
            <a:ext cx="5657880" cy="562074"/>
          </a:xfrm>
        </p:spPr>
        <p:txBody>
          <a:bodyPr>
            <a:normAutofit/>
          </a:bodyPr>
          <a:lstStyle/>
          <a:p>
            <a:r>
              <a:rPr lang="en-AU" sz="2800" dirty="0" smtClean="0"/>
              <a:t>WGS/WES sample selection</a:t>
            </a:r>
            <a:endParaRPr lang="en-AU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96" y="764704"/>
            <a:ext cx="8563004" cy="5636096"/>
          </a:xfrm>
        </p:spPr>
        <p:txBody>
          <a:bodyPr>
            <a:normAutofit fontScale="40000" lnSpcReduction="20000"/>
          </a:bodyPr>
          <a:lstStyle/>
          <a:p>
            <a:pPr marL="800100" lvl="1" indent="-342900">
              <a:buNone/>
            </a:pPr>
            <a:endParaRPr lang="en-AU" sz="1800" dirty="0" smtClean="0">
              <a:latin typeface="Calibri" pitchFamily="34" charset="0"/>
            </a:endParaRPr>
          </a:p>
          <a:p>
            <a:endParaRPr lang="en-AU" sz="2900" dirty="0" smtClean="0">
              <a:latin typeface="Calibri" pitchFamily="34" charset="0"/>
            </a:endParaRPr>
          </a:p>
          <a:p>
            <a:pPr marL="0" indent="0">
              <a:buNone/>
            </a:pPr>
            <a:r>
              <a:rPr lang="en-AU" sz="3700" b="1" u="sng" dirty="0" smtClean="0"/>
              <a:t>Whole genome (WGS) and exome sequencing (WES)</a:t>
            </a:r>
          </a:p>
          <a:p>
            <a:pPr marL="0" indent="0">
              <a:buNone/>
            </a:pPr>
            <a:r>
              <a:rPr lang="en-AU" sz="3700" dirty="0" smtClean="0"/>
              <a:t>Blood-derived DNA from 100 CRC-affected families  </a:t>
            </a:r>
          </a:p>
          <a:p>
            <a:endParaRPr lang="en-AU" sz="3700" dirty="0" smtClean="0"/>
          </a:p>
          <a:p>
            <a:r>
              <a:rPr lang="en-AU" sz="3700" dirty="0" smtClean="0"/>
              <a:t>57 = FCCTX </a:t>
            </a:r>
          </a:p>
          <a:p>
            <a:r>
              <a:rPr lang="en-AU" sz="3700" dirty="0" smtClean="0"/>
              <a:t>14 = modified FCCTX</a:t>
            </a:r>
            <a:endParaRPr lang="en-AU" sz="3700" dirty="0"/>
          </a:p>
          <a:p>
            <a:r>
              <a:rPr lang="en-AU" sz="3700" dirty="0" smtClean="0"/>
              <a:t>19 = </a:t>
            </a:r>
            <a:r>
              <a:rPr lang="en-AU" sz="3700" dirty="0"/>
              <a:t>multiple-case families (no criteria </a:t>
            </a:r>
            <a:r>
              <a:rPr lang="en-AU" sz="3700" dirty="0" smtClean="0"/>
              <a:t>met)</a:t>
            </a:r>
            <a:endParaRPr lang="en-AU" sz="3700" dirty="0"/>
          </a:p>
          <a:p>
            <a:r>
              <a:rPr lang="en-AU" sz="3700" dirty="0" smtClean="0"/>
              <a:t>10 = early-onset </a:t>
            </a:r>
            <a:r>
              <a:rPr lang="en-AU" sz="3700" dirty="0"/>
              <a:t>CRC singletons</a:t>
            </a:r>
          </a:p>
          <a:p>
            <a:endParaRPr lang="en-AU" sz="3700" b="0" i="1" dirty="0" smtClean="0">
              <a:latin typeface="Calibri" pitchFamily="34" charset="0"/>
            </a:endParaRPr>
          </a:p>
          <a:p>
            <a:pPr marL="0" indent="0">
              <a:buNone/>
            </a:pPr>
            <a:r>
              <a:rPr lang="en-AU" sz="3700" b="1" dirty="0" smtClean="0">
                <a:latin typeface="Calibri" pitchFamily="34" charset="0"/>
              </a:rPr>
              <a:t>Whole genome sequencing </a:t>
            </a:r>
          </a:p>
          <a:p>
            <a:r>
              <a:rPr lang="en-AU" sz="3700" dirty="0" smtClean="0">
                <a:latin typeface="Calibri" pitchFamily="34" charset="0"/>
              </a:rPr>
              <a:t>36 individuals from 19 families</a:t>
            </a:r>
          </a:p>
          <a:p>
            <a:r>
              <a:rPr lang="en-AU" sz="3700" dirty="0">
                <a:latin typeface="Calibri" pitchFamily="34" charset="0"/>
              </a:rPr>
              <a:t>Illumina </a:t>
            </a:r>
            <a:r>
              <a:rPr lang="en-AU" sz="3700" dirty="0" err="1">
                <a:latin typeface="Calibri" pitchFamily="34" charset="0"/>
              </a:rPr>
              <a:t>TruSeq</a:t>
            </a:r>
            <a:r>
              <a:rPr lang="en-AU" sz="3700" dirty="0">
                <a:latin typeface="Calibri" pitchFamily="34" charset="0"/>
              </a:rPr>
              <a:t> 150bp PE sequencing on Hi-</a:t>
            </a:r>
            <a:r>
              <a:rPr lang="en-AU" sz="3700" dirty="0" err="1">
                <a:latin typeface="Calibri" pitchFamily="34" charset="0"/>
              </a:rPr>
              <a:t>Seq</a:t>
            </a:r>
            <a:r>
              <a:rPr lang="en-AU" sz="3700" dirty="0">
                <a:latin typeface="Calibri" pitchFamily="34" charset="0"/>
              </a:rPr>
              <a:t> </a:t>
            </a:r>
            <a:r>
              <a:rPr lang="en-AU" sz="3700" dirty="0" err="1">
                <a:latin typeface="Calibri" pitchFamily="34" charset="0"/>
              </a:rPr>
              <a:t>XTen</a:t>
            </a:r>
            <a:r>
              <a:rPr lang="en-AU" sz="3700" dirty="0">
                <a:latin typeface="Calibri" pitchFamily="34" charset="0"/>
              </a:rPr>
              <a:t> to 30x mean </a:t>
            </a:r>
            <a:r>
              <a:rPr lang="en-AU" sz="3700" dirty="0" smtClean="0">
                <a:latin typeface="Calibri" pitchFamily="34" charset="0"/>
              </a:rPr>
              <a:t>depth</a:t>
            </a:r>
          </a:p>
          <a:p>
            <a:r>
              <a:rPr lang="en-AU" sz="3700" dirty="0">
                <a:latin typeface="Calibri" pitchFamily="34" charset="0"/>
              </a:rPr>
              <a:t>100bp PE sequencing HiSeq2500 to 100x mean depth</a:t>
            </a:r>
            <a:endParaRPr lang="en-AU" sz="3700" b="0" dirty="0" smtClean="0">
              <a:latin typeface="Calibri" pitchFamily="34" charset="0"/>
            </a:endParaRPr>
          </a:p>
          <a:p>
            <a:pPr marL="0" indent="0">
              <a:buNone/>
            </a:pPr>
            <a:endParaRPr lang="en-AU" sz="3700" b="1" dirty="0" smtClean="0">
              <a:latin typeface="Calibri" pitchFamily="34" charset="0"/>
            </a:endParaRPr>
          </a:p>
          <a:p>
            <a:pPr marL="0" indent="0">
              <a:buNone/>
            </a:pPr>
            <a:r>
              <a:rPr lang="en-AU" sz="3700" b="1" dirty="0" smtClean="0">
                <a:latin typeface="Calibri" pitchFamily="34" charset="0"/>
              </a:rPr>
              <a:t>Whole exome sequencing</a:t>
            </a:r>
          </a:p>
          <a:p>
            <a:r>
              <a:rPr lang="en-AU" sz="3700" dirty="0" smtClean="0">
                <a:latin typeface="Calibri" pitchFamily="34" charset="0"/>
              </a:rPr>
              <a:t>164</a:t>
            </a:r>
            <a:r>
              <a:rPr lang="en-AU" sz="3700" b="0" dirty="0" smtClean="0">
                <a:latin typeface="Calibri" pitchFamily="34" charset="0"/>
              </a:rPr>
              <a:t> individuals from 81 families</a:t>
            </a:r>
          </a:p>
          <a:p>
            <a:r>
              <a:rPr lang="en-AU" sz="3700" dirty="0" smtClean="0">
                <a:latin typeface="Calibri" pitchFamily="34" charset="0"/>
              </a:rPr>
              <a:t>Agilent </a:t>
            </a:r>
            <a:r>
              <a:rPr lang="en-AU" sz="3700" dirty="0" err="1">
                <a:latin typeface="Calibri" pitchFamily="34" charset="0"/>
              </a:rPr>
              <a:t>SureSelect</a:t>
            </a:r>
            <a:r>
              <a:rPr lang="en-AU" sz="3700" dirty="0">
                <a:latin typeface="Calibri" pitchFamily="34" charset="0"/>
              </a:rPr>
              <a:t> All Exon V4 (51Mb) capture</a:t>
            </a:r>
          </a:p>
          <a:p>
            <a:endParaRPr lang="en-AU" sz="3700" b="0" dirty="0" smtClean="0">
              <a:latin typeface="Calibri" pitchFamily="34" charset="0"/>
            </a:endParaRPr>
          </a:p>
          <a:p>
            <a:endParaRPr lang="en-AU" sz="3700" b="0" dirty="0" smtClean="0">
              <a:latin typeface="Calibri" pitchFamily="34" charset="0"/>
            </a:endParaRPr>
          </a:p>
          <a:p>
            <a:r>
              <a:rPr lang="en-AU" sz="3700" b="0" dirty="0" smtClean="0">
                <a:latin typeface="Calibri" pitchFamily="34" charset="0"/>
              </a:rPr>
              <a:t>Range 1-4 CRC-affected individuals sequenced per family</a:t>
            </a:r>
          </a:p>
          <a:p>
            <a:r>
              <a:rPr lang="en-AU" sz="3700" b="0" dirty="0" smtClean="0">
                <a:latin typeface="Calibri" pitchFamily="34" charset="0"/>
              </a:rPr>
              <a:t>Range 0-7 early-onset polyp-affected (polyp-subtyped) sequenced per family</a:t>
            </a:r>
            <a:endParaRPr lang="en-AU" sz="3700" dirty="0" smtClean="0">
              <a:latin typeface="Calibri" pitchFamily="34" charset="0"/>
            </a:endParaRPr>
          </a:p>
          <a:p>
            <a:r>
              <a:rPr lang="en-AU" sz="3700" dirty="0" smtClean="0">
                <a:latin typeface="Calibri" pitchFamily="34" charset="0"/>
              </a:rPr>
              <a:t>Notable family – 21 individuals sequenced (3 x CRC, 7 x early onset polyps, 1 x cervix, 10 x unaffected)</a:t>
            </a:r>
          </a:p>
          <a:p>
            <a:pPr marL="0" indent="0">
              <a:buNone/>
            </a:pPr>
            <a:endParaRPr lang="en-AU" sz="3700" dirty="0">
              <a:latin typeface="Calibri" pitchFamily="34" charset="0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50783"/>
              </p:ext>
            </p:extLst>
          </p:nvPr>
        </p:nvGraphicFramePr>
        <p:xfrm>
          <a:off x="6553200" y="1143000"/>
          <a:ext cx="2304256" cy="1112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84176"/>
                <a:gridCol w="720080"/>
              </a:tblGrid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Families</a:t>
                      </a:r>
                      <a:endParaRPr lang="en-A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100</a:t>
                      </a:r>
                      <a:endParaRPr lang="en-AU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Individuals</a:t>
                      </a:r>
                      <a:endParaRPr lang="en-A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200</a:t>
                      </a:r>
                      <a:endParaRPr lang="en-AU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AU" dirty="0" smtClean="0"/>
                        <a:t>CRC-affected</a:t>
                      </a:r>
                      <a:endParaRPr lang="en-A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170</a:t>
                      </a:r>
                      <a:endParaRPr lang="en-AU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6638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6060" y="129038"/>
            <a:ext cx="5657880" cy="562074"/>
          </a:xfrm>
        </p:spPr>
        <p:txBody>
          <a:bodyPr>
            <a:normAutofit fontScale="90000"/>
          </a:bodyPr>
          <a:lstStyle/>
          <a:p>
            <a:r>
              <a:rPr lang="en-AU" sz="2800" dirty="0" smtClean="0"/>
              <a:t>Targeted sequencing sample selection</a:t>
            </a:r>
            <a:endParaRPr lang="en-AU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96" y="764704"/>
            <a:ext cx="8563004" cy="5636096"/>
          </a:xfrm>
        </p:spPr>
        <p:txBody>
          <a:bodyPr>
            <a:normAutofit/>
          </a:bodyPr>
          <a:lstStyle/>
          <a:p>
            <a:pPr marL="800100" lvl="1" indent="-342900">
              <a:buNone/>
            </a:pPr>
            <a:endParaRPr lang="en-AU" sz="1800" dirty="0" smtClean="0">
              <a:latin typeface="Calibri" pitchFamily="34" charset="0"/>
            </a:endParaRPr>
          </a:p>
          <a:p>
            <a:endParaRPr lang="en-AU" sz="2900" dirty="0" smtClean="0">
              <a:latin typeface="Calibri" pitchFamily="34" charset="0"/>
            </a:endParaRPr>
          </a:p>
          <a:p>
            <a:pPr marL="0" indent="0">
              <a:buNone/>
            </a:pPr>
            <a:r>
              <a:rPr lang="en-AU" sz="1600" b="1" u="sng" dirty="0" smtClean="0"/>
              <a:t>Targeted Sequencing of 4 CRC genes in early onset CRC population samples</a:t>
            </a:r>
          </a:p>
          <a:p>
            <a:pPr marL="0" indent="0">
              <a:buNone/>
            </a:pPr>
            <a:endParaRPr lang="en-AU" sz="1600" dirty="0" smtClean="0"/>
          </a:p>
          <a:p>
            <a:r>
              <a:rPr lang="en-AU" sz="1600" dirty="0" smtClean="0"/>
              <a:t>Blood-derived DNA from 830 population based </a:t>
            </a:r>
            <a:r>
              <a:rPr lang="en-AU" sz="1600" dirty="0" err="1" smtClean="0"/>
              <a:t>probands</a:t>
            </a:r>
            <a:r>
              <a:rPr lang="en-AU" sz="1600" dirty="0" smtClean="0"/>
              <a:t> </a:t>
            </a:r>
            <a:r>
              <a:rPr lang="en-AU" sz="1600" dirty="0"/>
              <a:t>from </a:t>
            </a:r>
            <a:r>
              <a:rPr lang="en-AU" sz="1600" dirty="0" smtClean="0"/>
              <a:t>the Australasian </a:t>
            </a:r>
            <a:r>
              <a:rPr lang="en-AU" sz="1600" dirty="0"/>
              <a:t>Colorectal Cancer Family Registry (Colon-CFR</a:t>
            </a:r>
            <a:r>
              <a:rPr lang="en-AU" sz="1600" dirty="0" smtClean="0"/>
              <a:t>)</a:t>
            </a:r>
          </a:p>
          <a:p>
            <a:endParaRPr lang="en-AU" sz="1600" dirty="0" smtClean="0"/>
          </a:p>
          <a:p>
            <a:r>
              <a:rPr lang="en-AU" sz="1600" dirty="0"/>
              <a:t>Individuals selected with CRC onset &lt; 60 years of </a:t>
            </a:r>
            <a:r>
              <a:rPr lang="en-AU" sz="1600" dirty="0" smtClean="0"/>
              <a:t>age</a:t>
            </a:r>
          </a:p>
          <a:p>
            <a:endParaRPr lang="en-AU" sz="1600" dirty="0" smtClean="0"/>
          </a:p>
          <a:p>
            <a:r>
              <a:rPr lang="en-AU" sz="1600" dirty="0" smtClean="0"/>
              <a:t>Hi-</a:t>
            </a:r>
            <a:r>
              <a:rPr lang="en-AU" sz="1600" dirty="0" err="1" smtClean="0"/>
              <a:t>Plex</a:t>
            </a:r>
            <a:r>
              <a:rPr lang="en-AU" sz="1600" dirty="0" smtClean="0"/>
              <a:t> </a:t>
            </a:r>
            <a:r>
              <a:rPr lang="en-AU" sz="1600" dirty="0"/>
              <a:t>protocol (</a:t>
            </a:r>
            <a:r>
              <a:rPr lang="en-AU" sz="1600" dirty="0">
                <a:hlinkClick r:id="rId3"/>
              </a:rPr>
              <a:t>www.hiplex.org</a:t>
            </a:r>
            <a:r>
              <a:rPr lang="en-AU" sz="1600" dirty="0" smtClean="0">
                <a:hlinkClick r:id="rId3"/>
              </a:rPr>
              <a:t>)</a:t>
            </a:r>
            <a:endParaRPr lang="en-AU" sz="1600" dirty="0" smtClean="0"/>
          </a:p>
          <a:p>
            <a:endParaRPr lang="en-AU" sz="1600" dirty="0" smtClean="0"/>
          </a:p>
          <a:p>
            <a:r>
              <a:rPr lang="en-AU" sz="1600" dirty="0"/>
              <a:t>Highly multiplexed PCR-based targeted sequencing </a:t>
            </a:r>
          </a:p>
        </p:txBody>
      </p:sp>
    </p:spTree>
    <p:extLst>
      <p:ext uri="{BB962C8B-B14F-4D97-AF65-F5344CB8AC3E}">
        <p14:creationId xmlns:p14="http://schemas.microsoft.com/office/powerpoint/2010/main" val="929462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Aim 2 gene selection</a:t>
            </a:r>
            <a:endParaRPr lang="en-AU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300" dirty="0" smtClean="0"/>
              <a:t>The following 4 genes were selected based on recent literature linking germline mutations to CRC, adenomas and polyposis:</a:t>
            </a:r>
          </a:p>
          <a:p>
            <a:endParaRPr lang="en-US" sz="1300" dirty="0" smtClean="0"/>
          </a:p>
          <a:p>
            <a:r>
              <a:rPr lang="en-US" sz="1300" dirty="0" smtClean="0"/>
              <a:t>POLE and POLD1</a:t>
            </a:r>
          </a:p>
          <a:p>
            <a:pPr lvl="1"/>
            <a:r>
              <a:rPr lang="en-US" sz="1300" dirty="0" err="1" smtClean="0"/>
              <a:t>Palles</a:t>
            </a:r>
            <a:r>
              <a:rPr lang="en-US" sz="1300" dirty="0" smtClean="0"/>
              <a:t> </a:t>
            </a:r>
            <a:r>
              <a:rPr lang="en-US" sz="1300" i="1" dirty="0" smtClean="0"/>
              <a:t>et al</a:t>
            </a:r>
            <a:r>
              <a:rPr lang="en-US" sz="1300" dirty="0" smtClean="0"/>
              <a:t>, Nature Genetics, 2013</a:t>
            </a:r>
          </a:p>
          <a:p>
            <a:pPr lvl="1"/>
            <a:r>
              <a:rPr lang="en-US" sz="1300" dirty="0" smtClean="0"/>
              <a:t>Focus has been on exonuclease domain mutations</a:t>
            </a:r>
          </a:p>
          <a:p>
            <a:pPr lvl="1"/>
            <a:r>
              <a:rPr lang="en-US" sz="1300" dirty="0" smtClean="0"/>
              <a:t>Predicted to impair correction of </a:t>
            </a:r>
            <a:r>
              <a:rPr lang="en-US" sz="1300" dirty="0" err="1" smtClean="0"/>
              <a:t>mispaired</a:t>
            </a:r>
            <a:r>
              <a:rPr lang="en-US" sz="1300" dirty="0" smtClean="0"/>
              <a:t> bases inserted during DNA replication</a:t>
            </a:r>
          </a:p>
          <a:p>
            <a:pPr lvl="1"/>
            <a:r>
              <a:rPr lang="en-US" sz="1300" dirty="0" smtClean="0"/>
              <a:t>Implicated in other cancers, such as endometrial</a:t>
            </a:r>
          </a:p>
          <a:p>
            <a:pPr lvl="1"/>
            <a:r>
              <a:rPr lang="en-US" sz="1300" dirty="0" err="1" smtClean="0"/>
              <a:t>Hypermutator</a:t>
            </a:r>
            <a:r>
              <a:rPr lang="en-US" sz="1300" dirty="0" smtClean="0"/>
              <a:t> phenotype associated with somatic mutations in </a:t>
            </a:r>
            <a:r>
              <a:rPr lang="en-US" sz="1300" dirty="0" err="1" smtClean="0"/>
              <a:t>tumours</a:t>
            </a:r>
            <a:endParaRPr lang="en-US" sz="1300" dirty="0" smtClean="0"/>
          </a:p>
          <a:p>
            <a:r>
              <a:rPr lang="en-US" sz="1300" dirty="0" smtClean="0"/>
              <a:t>NTHL1</a:t>
            </a:r>
          </a:p>
          <a:p>
            <a:pPr lvl="1"/>
            <a:r>
              <a:rPr lang="en-US" sz="1300" dirty="0" err="1" smtClean="0"/>
              <a:t>Weren</a:t>
            </a:r>
            <a:r>
              <a:rPr lang="en-US" sz="1300" dirty="0" smtClean="0"/>
              <a:t> </a:t>
            </a:r>
            <a:r>
              <a:rPr lang="en-US" sz="1300" i="1" dirty="0" smtClean="0"/>
              <a:t>et al</a:t>
            </a:r>
            <a:r>
              <a:rPr lang="en-US" sz="1300" dirty="0" smtClean="0"/>
              <a:t>, Nature Genetics, 2015</a:t>
            </a:r>
          </a:p>
          <a:p>
            <a:pPr lvl="1"/>
            <a:r>
              <a:rPr lang="en-US" sz="1300" dirty="0" smtClean="0"/>
              <a:t>Part of the base excision repair pathway.</a:t>
            </a:r>
          </a:p>
          <a:p>
            <a:pPr lvl="1"/>
            <a:r>
              <a:rPr lang="en-US" sz="1300" dirty="0" smtClean="0"/>
              <a:t>Individuals with homozygous germline variant at increased risk of adenomatous polyposis and CRC.</a:t>
            </a:r>
          </a:p>
          <a:p>
            <a:r>
              <a:rPr lang="en-US" sz="1300" dirty="0" smtClean="0"/>
              <a:t>FAN1</a:t>
            </a:r>
          </a:p>
          <a:p>
            <a:pPr lvl="1"/>
            <a:r>
              <a:rPr lang="en-AU" sz="1300" dirty="0" err="1"/>
              <a:t>Segui</a:t>
            </a:r>
            <a:r>
              <a:rPr lang="en-AU" sz="1300" dirty="0"/>
              <a:t>, Mina </a:t>
            </a:r>
            <a:r>
              <a:rPr lang="en-AU" sz="1300" i="1" dirty="0"/>
              <a:t>et al </a:t>
            </a:r>
            <a:r>
              <a:rPr lang="en-AU" sz="1300" dirty="0"/>
              <a:t>2015 Gastroenterology - ~3% of FCCTX families</a:t>
            </a:r>
          </a:p>
          <a:p>
            <a:pPr lvl="1"/>
            <a:r>
              <a:rPr lang="en-AU" sz="1300" dirty="0" smtClean="0"/>
              <a:t>However: review by Broderick </a:t>
            </a:r>
            <a:r>
              <a:rPr lang="en-AU" sz="1300" i="1" dirty="0"/>
              <a:t>et al</a:t>
            </a:r>
            <a:r>
              <a:rPr lang="en-AU" sz="1300" dirty="0"/>
              <a:t> 2016 </a:t>
            </a:r>
            <a:r>
              <a:rPr lang="en-AU" sz="1300" dirty="0" smtClean="0"/>
              <a:t>Gastroenterology, concluded that there was insufficient data to decide if FAN1 (amongst others) was related to familial CRC</a:t>
            </a:r>
            <a:endParaRPr lang="en-AU" sz="1300" dirty="0"/>
          </a:p>
          <a:p>
            <a:pPr lvl="1"/>
            <a:r>
              <a:rPr lang="en-AU" sz="1300" dirty="0" smtClean="0"/>
              <a:t>involved </a:t>
            </a:r>
            <a:r>
              <a:rPr lang="en-AU" sz="1300" dirty="0"/>
              <a:t>in </a:t>
            </a:r>
            <a:r>
              <a:rPr lang="en-AU" sz="1300" dirty="0" err="1"/>
              <a:t>interstrand</a:t>
            </a:r>
            <a:r>
              <a:rPr lang="en-AU" sz="1300" dirty="0"/>
              <a:t> cross-link repair (</a:t>
            </a:r>
            <a:r>
              <a:rPr lang="en-AU" sz="1300" dirty="0" err="1"/>
              <a:t>Fanconi</a:t>
            </a:r>
            <a:r>
              <a:rPr lang="en-AU" sz="1300" dirty="0"/>
              <a:t> </a:t>
            </a:r>
            <a:r>
              <a:rPr lang="en-AU" sz="1300" dirty="0" err="1"/>
              <a:t>anemia</a:t>
            </a:r>
            <a:r>
              <a:rPr lang="en-AU" sz="1300" dirty="0" smtClean="0"/>
              <a:t>)</a:t>
            </a:r>
          </a:p>
          <a:p>
            <a:pPr lvl="1"/>
            <a:r>
              <a:rPr lang="en-AU" sz="1300" dirty="0"/>
              <a:t>interacts with MMR components, such as MLH1, PMS2 and PMS1, plays a role in maintaining genome </a:t>
            </a:r>
            <a:r>
              <a:rPr lang="en-AU" sz="1300" dirty="0" smtClean="0"/>
              <a:t>integrity</a:t>
            </a:r>
          </a:p>
          <a:p>
            <a:pPr lvl="1"/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105429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Bioinformatics analysis workflows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833"/>
          <a:stretch/>
        </p:blipFill>
        <p:spPr>
          <a:xfrm>
            <a:off x="533400" y="1066800"/>
            <a:ext cx="7850084" cy="51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005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Variant filtering strategy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19200"/>
            <a:ext cx="5715000" cy="5181600"/>
          </a:xfrm>
        </p:spPr>
        <p:txBody>
          <a:bodyPr/>
          <a:lstStyle/>
          <a:p>
            <a:pPr marL="0" indent="0">
              <a:buNone/>
            </a:pPr>
            <a:r>
              <a:rPr lang="en-US" sz="2400" u="sng" dirty="0" smtClean="0"/>
              <a:t>Variant filters</a:t>
            </a:r>
          </a:p>
          <a:p>
            <a:r>
              <a:rPr lang="en-US" sz="2400" dirty="0" smtClean="0"/>
              <a:t>Quality</a:t>
            </a:r>
          </a:p>
          <a:p>
            <a:pPr lvl="1"/>
            <a:r>
              <a:rPr lang="en-US" sz="2000" dirty="0" smtClean="0"/>
              <a:t>Depth &gt; 10 (WGS/WES)</a:t>
            </a:r>
          </a:p>
          <a:p>
            <a:pPr lvl="1"/>
            <a:r>
              <a:rPr lang="en-US" sz="2000" dirty="0" smtClean="0"/>
              <a:t>Depth &gt; 30 (Hi-</a:t>
            </a:r>
            <a:r>
              <a:rPr lang="en-US" sz="2000" dirty="0" err="1" smtClean="0"/>
              <a:t>Plex</a:t>
            </a:r>
            <a:r>
              <a:rPr lang="en-US" sz="2000" dirty="0" smtClean="0"/>
              <a:t>)</a:t>
            </a:r>
          </a:p>
          <a:p>
            <a:pPr lvl="1"/>
            <a:r>
              <a:rPr lang="en-US" sz="2000" dirty="0" smtClean="0"/>
              <a:t>Variant read frequency &gt; 20% (</a:t>
            </a:r>
            <a:r>
              <a:rPr lang="en-US" sz="2000" dirty="0" err="1" smtClean="0"/>
              <a:t>HiPlex</a:t>
            </a:r>
            <a:r>
              <a:rPr lang="en-US" sz="2000" dirty="0" smtClean="0"/>
              <a:t>)</a:t>
            </a:r>
            <a:endParaRPr lang="en-US" sz="2000" dirty="0"/>
          </a:p>
          <a:p>
            <a:r>
              <a:rPr lang="en-US" sz="2400" dirty="0" smtClean="0"/>
              <a:t>Population frequency</a:t>
            </a:r>
          </a:p>
          <a:p>
            <a:pPr lvl="1"/>
            <a:r>
              <a:rPr lang="en-US" sz="2000" i="1" dirty="0" smtClean="0"/>
              <a:t>Ultra Rare </a:t>
            </a:r>
            <a:r>
              <a:rPr lang="en-US" sz="2000" dirty="0" smtClean="0"/>
              <a:t>variants (</a:t>
            </a:r>
            <a:r>
              <a:rPr lang="en-US" sz="2000" dirty="0" err="1" smtClean="0"/>
              <a:t>ExAC</a:t>
            </a:r>
            <a:r>
              <a:rPr lang="en-US" sz="2000" dirty="0" smtClean="0"/>
              <a:t> AF* &lt; 0.0005)</a:t>
            </a:r>
          </a:p>
          <a:p>
            <a:r>
              <a:rPr lang="en-US" sz="2400" dirty="0" smtClean="0"/>
              <a:t>Functional prediction</a:t>
            </a:r>
          </a:p>
          <a:p>
            <a:pPr lvl="1"/>
            <a:r>
              <a:rPr lang="en-US" sz="2000" dirty="0" smtClean="0"/>
              <a:t>CADD &gt; 20</a:t>
            </a:r>
          </a:p>
          <a:p>
            <a:pPr lvl="1"/>
            <a:r>
              <a:rPr lang="en-US" sz="2000" dirty="0" smtClean="0"/>
              <a:t>REVEL &gt; 0.5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67" t="7452" r="45075" b="14342"/>
          <a:stretch/>
        </p:blipFill>
        <p:spPr>
          <a:xfrm>
            <a:off x="6553200" y="1164466"/>
            <a:ext cx="1752600" cy="498626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8600" y="6477000"/>
            <a:ext cx="20681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dirty="0" smtClean="0"/>
              <a:t>*</a:t>
            </a:r>
            <a:r>
              <a:rPr lang="en-AU" sz="1400" dirty="0" err="1" smtClean="0"/>
              <a:t>ExAC</a:t>
            </a:r>
            <a:r>
              <a:rPr lang="en-AU" sz="1400" dirty="0" smtClean="0"/>
              <a:t> total populations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1855218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7" charset="0"/>
            <a:ea typeface="ＭＳ Ｐゴシック" pitchFamily="-107" charset="-128"/>
            <a:cs typeface="ＭＳ Ｐゴシック" pitchFamily="-107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7" charset="0"/>
            <a:ea typeface="ＭＳ Ｐゴシック" pitchFamily="-107" charset="-128"/>
            <a:cs typeface="ＭＳ Ｐゴシック" pitchFamily="-107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26748</TotalTime>
  <Words>2046</Words>
  <Application>Microsoft Macintosh PowerPoint</Application>
  <PresentationFormat>On-screen Show (4:3)</PresentationFormat>
  <Paragraphs>600</Paragraphs>
  <Slides>21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Bookman Old Style</vt:lpstr>
      <vt:lpstr>Calibri</vt:lpstr>
      <vt:lpstr>Mangal</vt:lpstr>
      <vt:lpstr>ＭＳ Ｐゴシック</vt:lpstr>
      <vt:lpstr>Wingdings</vt:lpstr>
      <vt:lpstr>Arial</vt:lpstr>
      <vt:lpstr>Blank Presentation</vt:lpstr>
      <vt:lpstr>Colorectal cancer susceptibility genes:  findings from whole genome, exome and targeted sequencing of early onset and multiple-case families</vt:lpstr>
      <vt:lpstr>Missing Heritability for Colorectal Cancer</vt:lpstr>
      <vt:lpstr>Breakdown of CRC causes</vt:lpstr>
      <vt:lpstr>Aims</vt:lpstr>
      <vt:lpstr>WGS/WES sample selection</vt:lpstr>
      <vt:lpstr>Targeted sequencing sample selection</vt:lpstr>
      <vt:lpstr>Aim 2 gene selection</vt:lpstr>
      <vt:lpstr>Bioinformatics analysis workflows</vt:lpstr>
      <vt:lpstr>Variant filtering strategy</vt:lpstr>
      <vt:lpstr>Aim 1 results – known CRC genes</vt:lpstr>
      <vt:lpstr>Aim 1 results – other cancer genes</vt:lpstr>
      <vt:lpstr>FAN1 variants in FCCTX and EOCRC</vt:lpstr>
      <vt:lpstr>Results: FAN1</vt:lpstr>
      <vt:lpstr>PowerPoint Presentation</vt:lpstr>
      <vt:lpstr>Results: NTHL1</vt:lpstr>
      <vt:lpstr>Results: POLE</vt:lpstr>
      <vt:lpstr>Results: POLD1</vt:lpstr>
      <vt:lpstr>Summary and Future Directions</vt:lpstr>
      <vt:lpstr>Acknowledgments  Funding - NCI/NIH and NHMRC of Australia</vt:lpstr>
      <vt:lpstr>PowerPoint Presentation</vt:lpstr>
      <vt:lpstr>PowerPoint Presentation</vt:lpstr>
    </vt:vector>
  </TitlesOfParts>
  <Company>UHJ Di Marca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Theo Stavrou</dc:creator>
  <cp:lastModifiedBy>Bernard James Pope</cp:lastModifiedBy>
  <cp:revision>1077</cp:revision>
  <dcterms:created xsi:type="dcterms:W3CDTF">2011-07-18T01:25:54Z</dcterms:created>
  <dcterms:modified xsi:type="dcterms:W3CDTF">2017-08-31T12:25:23Z</dcterms:modified>
</cp:coreProperties>
</file>

<file path=docProps/thumbnail.jpeg>
</file>